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  <p:sldMasterId id="2147483693" r:id="rId3"/>
  </p:sldMasterIdLst>
  <p:notesMasterIdLst>
    <p:notesMasterId r:id="rId17"/>
  </p:notesMasterIdLst>
  <p:sldIdLst>
    <p:sldId id="256" r:id="rId4"/>
    <p:sldId id="258" r:id="rId5"/>
    <p:sldId id="267" r:id="rId6"/>
    <p:sldId id="259" r:id="rId7"/>
    <p:sldId id="268" r:id="rId8"/>
    <p:sldId id="269" r:id="rId9"/>
    <p:sldId id="278" r:id="rId10"/>
    <p:sldId id="279" r:id="rId11"/>
    <p:sldId id="280" r:id="rId12"/>
    <p:sldId id="281" r:id="rId13"/>
    <p:sldId id="274" r:id="rId14"/>
    <p:sldId id="282" r:id="rId15"/>
    <p:sldId id="272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058"/>
    <a:srgbClr val="6C6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48235" autoAdjust="0"/>
  </p:normalViewPr>
  <p:slideViewPr>
    <p:cSldViewPr snapToGrid="0" snapToObjects="1">
      <p:cViewPr varScale="1">
        <p:scale>
          <a:sx n="42" d="100"/>
          <a:sy n="42" d="100"/>
        </p:scale>
        <p:origin x="2573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009058"/>
            </a:solidFill>
            <a:ln>
              <a:noFill/>
            </a:ln>
            <a:effectLst/>
          </c:spPr>
          <c:cat>
            <c:numRef>
              <c:f>Tabelle1!$A$2:$A$6</c:f>
              <c:numCache>
                <c:formatCode>m/d/yy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65-F340-BA06-63662576776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6B6C6C"/>
            </a:solidFill>
            <a:ln>
              <a:noFill/>
            </a:ln>
            <a:effectLst/>
          </c:spPr>
          <c:cat>
            <c:numRef>
              <c:f>Tabelle1!$A$2:$A$6</c:f>
              <c:numCache>
                <c:formatCode>m/d/yy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65-F340-BA06-63662576776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E5E6E3"/>
            </a:solidFill>
            <a:ln w="25400">
              <a:noFill/>
            </a:ln>
            <a:effectLst/>
          </c:spPr>
          <c:cat>
            <c:numRef>
              <c:f>Tabelle1!$A$2:$A$6</c:f>
              <c:numCache>
                <c:formatCode>m/d/yy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3</c:v>
                </c:pt>
                <c:pt idx="1">
                  <c:v>6</c:v>
                </c:pt>
                <c:pt idx="2">
                  <c:v>8</c:v>
                </c:pt>
                <c:pt idx="3">
                  <c:v>12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065-F340-BA06-636625767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8645040"/>
        <c:axId val="1308641232"/>
      </c:areaChart>
      <c:dateAx>
        <c:axId val="1308645040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08641232"/>
        <c:crosses val="autoZero"/>
        <c:auto val="1"/>
        <c:lblOffset val="100"/>
        <c:baseTimeUnit val="months"/>
      </c:dateAx>
      <c:valAx>
        <c:axId val="130864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086450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76A4-9375-FA41-8C10-B96E8865F773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96682-2395-C748-97EC-CFF60DDCFB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76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Predstaviť všetkých kolegov a kto je za čo zodpovedný.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481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fontAlgn="base"/>
            <a:r>
              <a:rPr lang="sk-SK" dirty="0">
                <a:effectLst/>
              </a:rPr>
              <a:t>Keď hovoríme o separovanom zbere, platí tzv. </a:t>
            </a:r>
            <a:r>
              <a:rPr lang="sk-SK" b="1" dirty="0">
                <a:solidFill>
                  <a:srgbClr val="B8312F"/>
                </a:solidFill>
                <a:effectLst/>
              </a:rPr>
              <a:t>princíp rozšírenej zodpovednosti výrobcov</a:t>
            </a:r>
            <a:r>
              <a:rPr lang="sk-SK" dirty="0">
                <a:effectLst/>
              </a:rPr>
              <a:t>, čo znamená, že výrobcovia, ktorí svoje výrobky umiestňujú na trh a za ktoré platia v cenách koneční spotrebitelia (teda občania), sú povinní prispievať do systému separovaného zberu platbami, ktoré od nich vyberajú spoločnosti, ktoré sa nazývajú ako</a:t>
            </a:r>
            <a:r>
              <a:rPr lang="sk-SK" b="1" dirty="0">
                <a:solidFill>
                  <a:srgbClr val="B8312F"/>
                </a:solidFill>
                <a:effectLst/>
              </a:rPr>
              <a:t> OZV (organizácie zodpovednosti výrobcov)</a:t>
            </a:r>
            <a:r>
              <a:rPr lang="sk-SK" dirty="0">
                <a:effectLst/>
              </a:rPr>
              <a:t>. Tieto OZV takto zozbierajú financie od tých, ktorí odpad tvoria a organizujú zber </a:t>
            </a:r>
            <a:r>
              <a:rPr lang="sk-SK" b="1" dirty="0">
                <a:solidFill>
                  <a:srgbClr val="B8312F"/>
                </a:solidFill>
                <a:effectLst/>
              </a:rPr>
              <a:t>papiera (modrá nádoba), plastov, kovov a nápojových kartónov (žltá nádoba) a skla (zelená nádoba) </a:t>
            </a:r>
            <a:r>
              <a:rPr lang="sk-SK" dirty="0">
                <a:effectLst/>
              </a:rPr>
              <a:t>v jednotlivých mestách a obciach. Zároveň dávajú plán zberovým spoločnostiam ("smetiarom"), podľa ktorého sa majú riadiť, ako často a koľko nádob majú z daného mesta a obce vyzbierať za daný rok.</a:t>
            </a:r>
          </a:p>
          <a:p>
            <a:pPr algn="just" fontAlgn="base"/>
            <a:r>
              <a:rPr lang="sk-SK" dirty="0">
                <a:effectLst/>
              </a:rPr>
              <a:t>Veľmi jednoducho môžeme povedať, že OZV </a:t>
            </a:r>
            <a:r>
              <a:rPr lang="sk-SK" dirty="0" err="1">
                <a:effectLst/>
              </a:rPr>
              <a:t>kolektuje</a:t>
            </a:r>
            <a:r>
              <a:rPr lang="sk-SK" dirty="0">
                <a:effectLst/>
              </a:rPr>
              <a:t> financie, dohaduje sa s mestami a obcami o tom, ako často potrebujú odpad vyvážať (podľa toho, ako poctivo obyvatelia triedia) a rozdáva zberovým spoločnostiam financie na zber, triedenie, likvidáciu odpadu, ktorý sa nedá recyklovať, a na obnovu nádob na triedený odpad.</a:t>
            </a:r>
          </a:p>
          <a:p>
            <a:pPr algn="just" fontAlgn="base"/>
            <a:r>
              <a:rPr lang="sk-SK" dirty="0">
                <a:effectLst/>
              </a:rPr>
              <a:t>OZV musí mať uzatvorenú zmluvu s každým jedným výrobcom, ktorý produkuje obaly, s každou obcou a mestom, v ktorom financuje triedený zber a s každou zberovou spoločnosťou, ktorej poskytuje financie.</a:t>
            </a:r>
          </a:p>
          <a:p>
            <a:pPr algn="just" fontAlgn="base"/>
            <a:r>
              <a:rPr lang="sk-SK" dirty="0">
                <a:effectLst/>
              </a:rPr>
              <a:t>Rovnako zberová spoločnosť musí mať uzatvorenú aj zmluvu s obcou a mestom, v ktorom zber odpadu vykonáva.</a:t>
            </a:r>
          </a:p>
          <a:p>
            <a:pPr algn="just" fontAlgn="base"/>
            <a:r>
              <a:rPr lang="sk-SK" dirty="0">
                <a:effectLst/>
              </a:rPr>
              <a:t>Platí teda </a:t>
            </a:r>
            <a:r>
              <a:rPr lang="sk-SK" b="1" dirty="0">
                <a:solidFill>
                  <a:srgbClr val="B8312F"/>
                </a:solidFill>
                <a:effectLst/>
              </a:rPr>
              <a:t>trojstranný vzťah medzi OZV, mestom a zberovou spoločnosťou</a:t>
            </a:r>
            <a:r>
              <a:rPr lang="sk-SK" dirty="0">
                <a:effectLst/>
              </a:rPr>
              <a:t>.</a:t>
            </a:r>
          </a:p>
          <a:p>
            <a:r>
              <a:rPr lang="sk-SK" dirty="0">
                <a:effectLst/>
              </a:rPr>
              <a:t/>
            </a:r>
            <a:br>
              <a:rPr lang="sk-SK" dirty="0">
                <a:effectLst/>
              </a:rPr>
            </a:br>
            <a:endParaRPr lang="sk-SK" b="0" i="0" dirty="0">
              <a:solidFill>
                <a:srgbClr val="2B2E3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281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Keď otočíme optiku a prepočítame výdavky obce na jednu nádobu pri nasledovných predpokladoch:</a:t>
            </a:r>
          </a:p>
          <a:p>
            <a:pPr marL="171450" indent="-171450">
              <a:buFontTx/>
              <a:buChar char="-"/>
            </a:pPr>
            <a:r>
              <a:rPr lang="sk-SK" dirty="0"/>
              <a:t>Zmesový komunálny odpad</a:t>
            </a:r>
          </a:p>
          <a:p>
            <a:pPr marL="628650" lvl="1" indent="-171450">
              <a:buFontTx/>
              <a:buChar char="-"/>
            </a:pPr>
            <a:r>
              <a:rPr lang="sk-SK" dirty="0"/>
              <a:t>Vyklopenie 120 l nádoby = cena služby 0,63 €/ks s DPH</a:t>
            </a:r>
          </a:p>
          <a:p>
            <a:pPr marL="628650" lvl="1" indent="-171450">
              <a:buFontTx/>
              <a:buChar char="-"/>
            </a:pPr>
            <a:r>
              <a:rPr lang="sk-SK" dirty="0"/>
              <a:t>Frekvencia zberu 26 krát za rok</a:t>
            </a:r>
          </a:p>
          <a:p>
            <a:pPr marL="628650" lvl="1" indent="-171450">
              <a:buFontTx/>
              <a:buChar char="-"/>
            </a:pPr>
            <a:r>
              <a:rPr lang="sk-SK" dirty="0"/>
              <a:t>Služba likvidácie odpadu na skládke = 60,84 EUR s DPH</a:t>
            </a:r>
          </a:p>
          <a:p>
            <a:pPr marL="628650" lvl="1" indent="-171450">
              <a:buFontTx/>
              <a:buChar char="-"/>
            </a:pPr>
            <a:r>
              <a:rPr lang="sk-SK" dirty="0"/>
              <a:t>Predpokladajme priemernú váhu odpadu v 1 ks 120 l nádoby v kg = 10 kg/1ks</a:t>
            </a:r>
          </a:p>
          <a:p>
            <a:pPr marL="628650" lvl="1" indent="-171450">
              <a:buFontTx/>
              <a:buChar char="-"/>
            </a:pPr>
            <a:r>
              <a:rPr lang="sk-SK" dirty="0"/>
              <a:t>Výška zákonného poplatku (daň zo skládkovania) = 27 EUR/t </a:t>
            </a:r>
          </a:p>
          <a:p>
            <a:pPr marL="457200" lvl="1" indent="0">
              <a:buFontTx/>
              <a:buNone/>
            </a:pPr>
            <a:r>
              <a:rPr lang="sk-SK" dirty="0"/>
              <a:t>Cena čiernej nádoby určenej na zmesový komunálny odpad za 1 rok predstavuje 39,34 EUR pri nastavených predpokladoch.</a:t>
            </a:r>
          </a:p>
          <a:p>
            <a:pPr marL="457200" lvl="1" indent="0">
              <a:buFontTx/>
              <a:buNone/>
            </a:pPr>
            <a:endParaRPr lang="sk-SK" dirty="0"/>
          </a:p>
          <a:p>
            <a:pPr marL="457200" lvl="1" indent="0">
              <a:buFontTx/>
              <a:buNone/>
            </a:pPr>
            <a:r>
              <a:rPr lang="sk-SK" b="1" dirty="0"/>
              <a:t>Cena hnedej nádoby, ak by sa zbieral bioodpad samostatne by predstavovala pri zadaných parametroch na obrázku 34,80 EUR/rok. Cena je nižšia z toho dôvodu, že v </a:t>
            </a:r>
            <a:r>
              <a:rPr lang="sk-SK" b="1" dirty="0" err="1"/>
              <a:t>predokladoch</a:t>
            </a:r>
            <a:r>
              <a:rPr lang="sk-SK" b="1" dirty="0"/>
              <a:t> je zber nastavený iba 20krát do roka a zároveň, cena likvidácie je výrazne nižšia, keďže odpad nekončí na skládke odpadu, ale sa zhodnocuje v </a:t>
            </a:r>
            <a:r>
              <a:rPr lang="sk-SK" b="1" dirty="0" err="1"/>
              <a:t>kompostárni</a:t>
            </a:r>
            <a:r>
              <a:rPr lang="sk-SK" b="1" dirty="0"/>
              <a:t> a pri tomto type nakladania s odpadom sa neplatí zákonný poplatok = daň zo skládkovania.</a:t>
            </a:r>
          </a:p>
          <a:p>
            <a:pPr marL="457200" lvl="1" indent="0">
              <a:buFontTx/>
              <a:buNone/>
            </a:pPr>
            <a:endParaRPr lang="sk-SK" b="1" dirty="0"/>
          </a:p>
          <a:p>
            <a:pPr marL="457200" lvl="1" indent="0">
              <a:buFontTx/>
              <a:buNone/>
            </a:pPr>
            <a:r>
              <a:rPr lang="sk-SK" b="1" dirty="0"/>
              <a:t>Ceny farebných kontajnerov = papier, plasty, sklo = ZADARMO pre obec a pre občanov.</a:t>
            </a:r>
          </a:p>
          <a:p>
            <a:pPr marL="457200" lvl="1" indent="0">
              <a:buFontTx/>
              <a:buNone/>
            </a:pPr>
            <a:endParaRPr lang="sk-SK" b="1" dirty="0"/>
          </a:p>
          <a:p>
            <a:pPr marL="457200" lvl="1" indent="0">
              <a:buFontTx/>
              <a:buNone/>
            </a:pPr>
            <a:r>
              <a:rPr lang="sk-SK" b="1" dirty="0"/>
              <a:t>VÝSLEDOK = AK BY KAŽDÝ SEPAROVAL VÝRAZNE VIAC, OPROTI DNEŠKU, ZNÍŽIL BY SA OBJEM ODPADU SMERUJÚCI NA SKLÁDKU A TÝM BY SA ZNÍŽILI NÁKLADY OBCE NA KOMUNÁLNY ODPAD. </a:t>
            </a:r>
          </a:p>
          <a:p>
            <a:pPr marL="457200" lvl="1" indent="0">
              <a:buFontTx/>
              <a:buNone/>
            </a:pPr>
            <a:endParaRPr lang="sk-SK" b="1" dirty="0">
              <a:solidFill>
                <a:srgbClr val="FF0000"/>
              </a:solidFill>
            </a:endParaRPr>
          </a:p>
          <a:p>
            <a:pPr marL="457200" lvl="1" indent="0">
              <a:buFontTx/>
              <a:buNone/>
            </a:pPr>
            <a:r>
              <a:rPr lang="sk-SK" b="1" dirty="0">
                <a:solidFill>
                  <a:srgbClr val="FF0000"/>
                </a:solidFill>
              </a:rPr>
              <a:t>TOTO JE JEDINÁ CESTA AKO ZNIŽOVAŤ RESP. BRZDIŤ NÁRAST NÁKLADOV NA KOMUNÁLNY ODPAD!!!</a:t>
            </a:r>
          </a:p>
          <a:p>
            <a:pPr marL="171450" indent="-171450">
              <a:buFontTx/>
              <a:buChar char="-"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987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sk-SK" dirty="0"/>
              <a:t>Podľa odhadov, ktoré boli robené ešte v roku 2022 sme predpokladali, že ročné výdavky na komunálny odpad v obci Šumiac budú cca 46.000 EUR, čo predstavuje poplatok 36,27 EUR/občan/rok.</a:t>
            </a:r>
          </a:p>
          <a:p>
            <a:pPr marL="0" indent="0">
              <a:buFontTx/>
              <a:buNone/>
            </a:pPr>
            <a:r>
              <a:rPr lang="sk-SK" dirty="0"/>
              <a:t>Každý občan už v roku 2023 mal zaplatiť poplatok vo výške 36,27 EUR/rok!</a:t>
            </a:r>
          </a:p>
          <a:p>
            <a:pPr marL="0" indent="0">
              <a:buFontTx/>
              <a:buNone/>
            </a:pPr>
            <a:r>
              <a:rPr lang="sk-SK" dirty="0"/>
              <a:t>Rok 2024 odhadujeme nárast o približne 10%, ak nenastane zákonná povinnosť týkajúca sa úpravy odpadu pred skládkovaním. Ak to nastane, nárast nákladov na spracovanie odpadu spôsobí potrebu úpravy poplatku pre občanov o približne ďalších 11,50 EUR/občan/rok, teda spolu 39,90 EUR/občan/rok odhad 2024 + 11,50 EUR/občan/rok (ak bude potrebné odpad pretrieďovať/spracúvať pred uložením na skládku) = </a:t>
            </a:r>
            <a:r>
              <a:rPr lang="sk-SK" b="1" dirty="0"/>
              <a:t>SPOLU 51,40 EUR/rok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05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História spoločnosti sa datuje už od roku 1993 cez spoločnosť VEREJNO-PROSPEŠNÉ SLUŽBY s. r. o. Revúca. Jej priamym právnym nástupcom sa v roku 2004 stala spoločnosť </a:t>
            </a:r>
            <a:r>
              <a:rPr lang="sk-SK" dirty="0" err="1"/>
              <a:t>Brantner</a:t>
            </a:r>
            <a:r>
              <a:rPr lang="sk-SK" dirty="0"/>
              <a:t> Revúca s. r. o. V Rimavskej Sobote vznikla v roku 1997 spoločnosť EKORIS, s. r. o. a jej priamym právnym nástupcom sa v roku 2004 stala spoločnosť </a:t>
            </a:r>
            <a:r>
              <a:rPr lang="sk-SK" dirty="0" err="1"/>
              <a:t>Brantner</a:t>
            </a:r>
            <a:r>
              <a:rPr lang="sk-SK" dirty="0"/>
              <a:t> Rimavská Sobota s. r. o. V Rožňave sa história spoločnosti začala písať od decembra 1999, kedy vznikla spoločnosť ROZEKO, s. r. o. Následne v roku 2006 medzi spoločnosťami </a:t>
            </a:r>
            <a:r>
              <a:rPr lang="sk-SK" dirty="0" err="1"/>
              <a:t>Brantner</a:t>
            </a:r>
            <a:r>
              <a:rPr lang="sk-SK" dirty="0"/>
              <a:t> Rimavská Sobota s. r. o., </a:t>
            </a:r>
            <a:r>
              <a:rPr lang="sk-SK" dirty="0" err="1"/>
              <a:t>Brantner</a:t>
            </a:r>
            <a:r>
              <a:rPr lang="sk-SK" dirty="0"/>
              <a:t> Revúca s. r. o. a ROZEKO, s. r. o došlo k fúzií pod názvom </a:t>
            </a:r>
            <a:r>
              <a:rPr lang="sk-SK" b="1" dirty="0" err="1"/>
              <a:t>Brantner</a:t>
            </a:r>
            <a:r>
              <a:rPr lang="sk-SK" b="1" dirty="0"/>
              <a:t> Gemer s. r. o.</a:t>
            </a:r>
          </a:p>
          <a:p>
            <a:endParaRPr lang="sk-SK" b="1" dirty="0"/>
          </a:p>
          <a:p>
            <a:r>
              <a:rPr lang="sk-SK" b="1" dirty="0" err="1"/>
              <a:t>Brantner</a:t>
            </a:r>
            <a:r>
              <a:rPr lang="sk-SK" b="1" dirty="0"/>
              <a:t> najprv taxikárska firma 1936, cestovná kancelária, prepravná firma, odpadové hospodárstvo začína 1976, vstup na slovenský trh 1992</a:t>
            </a:r>
          </a:p>
          <a:p>
            <a:r>
              <a:rPr lang="sk-SK" b="1" dirty="0"/>
              <a:t>Zameranie spoločnosti: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Technické služby v oblasti odpadového hospodárstva pre mestá, obce, priemysel, podnikateľov. Čistenie mesta, komunikácií, kontajnerová služba, zimná údržba, separovaný zber.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Odpadové hospodárstvo pre mestá, obce, podnikateľov a priemysel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Čistenie mesta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Kontajnerová služba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Vykonávanie separovaného zberu a kompostovanie odpadov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Prevádzkovanie nákladnej cestnej dopravy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Čistenie komunikácií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Zimná údržba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Starostlivosť o verejné osvetlenie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Správa cintorínov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Starostlivosť o zelené plochy, kosenie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Plánovanie a realizácia </a:t>
            </a:r>
            <a:r>
              <a:rPr lang="sk-SK" dirty="0" err="1"/>
              <a:t>kompostární</a:t>
            </a:r>
            <a:r>
              <a:rPr lang="sk-SK" dirty="0"/>
              <a:t>, čistiacich staníc odpadových vôd a skládok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057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Technika a rozsah služieb ktorými disponujeme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0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Na Slovensku 5 veľkých zberových spoločností, 5 skládok odpadu, 5 triediacich závodov, vlastná výroba tuhých alternatívnych palív (Dubnica nad Váhom), široká škála služieb</a:t>
            </a:r>
          </a:p>
          <a:p>
            <a:endParaRPr lang="sk-SK" dirty="0"/>
          </a:p>
          <a:p>
            <a:r>
              <a:rPr lang="sk-SK" dirty="0" err="1"/>
              <a:t>Brantner</a:t>
            </a:r>
            <a:r>
              <a:rPr lang="sk-SK" dirty="0"/>
              <a:t> Gemer - spolu obsluhuje cca 180 obcí, 55.000 ton KO, skládky Lučenec a Tornaľa (životnosť skládok každá z nich minimálne 10 rokov)</a:t>
            </a:r>
          </a:p>
          <a:p>
            <a:endParaRPr lang="sk-SK" dirty="0"/>
          </a:p>
          <a:p>
            <a:r>
              <a:rPr lang="sk-SK" dirty="0"/>
              <a:t>Hľadáme cesty ako odpad zhodnocovať</a:t>
            </a:r>
          </a:p>
          <a:p>
            <a:r>
              <a:rPr lang="sk-SK" dirty="0"/>
              <a:t>Z prieskumov vychádza kvalita a spoľahlivosť služieb</a:t>
            </a:r>
          </a:p>
          <a:p>
            <a:r>
              <a:rPr lang="sk-SK" dirty="0"/>
              <a:t>Nevýhody cenová úroveň podľa prieskumov</a:t>
            </a:r>
          </a:p>
          <a:p>
            <a:r>
              <a:rPr lang="sk-SK" dirty="0"/>
              <a:t>Pozitívom je oduševnenosť zamestnancov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549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Porovnanie cien iných tovarov a služieb v porovnaní s cenou služieb za odvoz a likvidáciu komunálnych odpadov (čierna nádoba).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30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Cena obsahuje širokú škálu procesov, ľudskej práce, drahej techniky a metód spracovania odpadov. Dnes už odpadové hospodárstvo vrátane skládkovania vyžaduje obrovské investície, ktoré si už samosprávy nedokážu financovať vo vlastnej réžii a lokálne podniky postupne a s istotou narážajú na poddimenzované investície a preto stabilné odpadové hospodárstvo zabezpečujú viac a viac veľké firmy s dlhodobou víziou a stratégiou.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09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Vedeli ste, že občan si platí iba za čiernu a hnedú nádobu a papier (modrá), sklo (zelená), plasty, kovy a </a:t>
            </a:r>
            <a:r>
              <a:rPr lang="sk-SK" dirty="0" err="1"/>
              <a:t>tetrapaky</a:t>
            </a:r>
            <a:r>
              <a:rPr lang="sk-SK" dirty="0"/>
              <a:t> (žltá) sú pre občanov a samosprávy zadarmo?</a:t>
            </a:r>
          </a:p>
          <a:p>
            <a:r>
              <a:rPr lang="sk-SK" dirty="0"/>
              <a:t>Tie platí niekto iný!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436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Každý občan mesta alebo obce platí podľa odsúhlasených pravidiel v danom meste alebo obci miestne dane. Medzi miestne dane zaraďujeme aj tzv. </a:t>
            </a:r>
            <a:r>
              <a:rPr lang="sk-SK" b="1" i="0" dirty="0">
                <a:solidFill>
                  <a:srgbClr val="B8312F"/>
                </a:solidFill>
                <a:effectLst/>
                <a:latin typeface="Source Sans Pro" panose="020B0503030403020204" pitchFamily="34" charset="0"/>
              </a:rPr>
              <a:t>miestny poplatok za komunálne odpady a drobné stavebné odpady</a:t>
            </a:r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. Tento poplatok nie je rovnaký v jednotlivých mestách a obciach, ale výška sa vyvíja najmä podľa: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toho, koľko odpadu občania daného mesta alebo obce vyprodukujú za rok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koľko obyvateľov v danom meste alebo obci žije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ako poctivo občania odpad triedia (akú mieru separácie mesto alebo obec dosiahla v predchádzajúcom roku)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ako sa odpad likviduje (či sa spaľuje alebo ukladá na skládku)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toho, koľko platí zberovej spoločnosti za služby zberu odpadu</a:t>
            </a:r>
          </a:p>
          <a:p>
            <a:pPr algn="l" fontAlgn="base"/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/>
            </a:r>
            <a:b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</a:br>
            <a:endParaRPr lang="sk-SK" b="0" i="0" dirty="0">
              <a:solidFill>
                <a:srgbClr val="2B2E38"/>
              </a:solidFill>
              <a:effectLst/>
              <a:latin typeface="Source Sans Pro" panose="020B0503030403020204" pitchFamily="34" charset="0"/>
            </a:endParaRPr>
          </a:p>
          <a:p>
            <a:pPr algn="just" fontAlgn="base"/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Platí teda pravidlo, že občania platia formou dane svojmu mestu alebo obci. Mesto alebo obec má uzatvorenú zmluvu so zberovými spoločnosťami a zozbierané financie využíva na vyplatenie služieb zberu, odvozu a likvidácie komunálneho odpadu zberovým spoločnostiam.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378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Od roku 2019 bol zavedený tzv. "motivačný systém", ktorý má donútiť obce a mestá zamerať sa viac na triedenie odpadu a na zníženie množstva odpadu, ktorý sa likviduje na skládke. Jednoducho povedané, kto netriedi odpad, tak bude platiť vyšší zákonný poplatok. V nasledujúcej tabuľke môžeme vidieť, ako medziročne dochádza k navyšovaniu zákonného poplatku resp. dani zo skládkovania:</a:t>
            </a:r>
          </a:p>
          <a:p>
            <a:pPr algn="l" fontAlgn="base"/>
            <a:endParaRPr lang="sk-SK" b="0" i="0" dirty="0">
              <a:solidFill>
                <a:srgbClr val="2B2E38"/>
              </a:solidFill>
              <a:effectLst/>
              <a:latin typeface="Source Sans Pro" panose="020B0503030403020204" pitchFamily="34" charset="0"/>
            </a:endParaRPr>
          </a:p>
          <a:p>
            <a:pPr algn="l" fontAlgn="base"/>
            <a:endParaRPr lang="sk-SK" b="0" i="0" dirty="0">
              <a:solidFill>
                <a:srgbClr val="2B2E38"/>
              </a:solidFill>
              <a:effectLst/>
              <a:latin typeface="Source Sans Pro" panose="020B0503030403020204" pitchFamily="34" charset="0"/>
            </a:endParaRPr>
          </a:p>
          <a:p>
            <a:pPr algn="l" fontAlgn="base"/>
            <a:r>
              <a:rPr lang="sk-SK" b="1" i="0" u="sng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Príklad:</a:t>
            </a:r>
            <a:endParaRPr lang="sk-SK" b="0" i="0" dirty="0">
              <a:solidFill>
                <a:srgbClr val="2B2E38"/>
              </a:solidFill>
              <a:effectLst/>
              <a:latin typeface="Source Sans Pro" panose="020B0503030403020204" pitchFamily="34" charset="0"/>
            </a:endParaRPr>
          </a:p>
          <a:p>
            <a:pPr algn="l" fontAlgn="base"/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Majme obec, ktorá má 1.000 obyvateľov a mala mieru separácie v roku 2020 menej ako 10 %. Obec vyprodukuje 250 ton komunálneho odpadu a odpad končí na skládke odpadu. V roku 2021 zaplatí zberovej spoločnosti za služby zberu, odvozu a likvidácie odpadu 27.500 € s DPH. Aká bude výška miestneho poplatku za komunálne odpady a drobné stavebné odpady v roku 2021 na jedného obyvateľa?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A. služby zberovej spoločnosti = 27.500 €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B. zákonný poplatok = 250 ton * 33 €/t (miera separácie &lt;10% v roku 2020) = 8.250 € (zo zákonného poplatku sa neuplatňuje DPH)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1" i="0" u="sng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VÝDAVKY OBCE SPOLU ZA ROK</a:t>
            </a:r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 = 27.500 + 8.250 = 35.750 €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2B2E38"/>
                </a:solidFill>
                <a:effectLst/>
                <a:latin typeface="Source Sans Pro" panose="020B0503030403020204" pitchFamily="34" charset="0"/>
              </a:rPr>
              <a:t>Výška poplatku, ktorý by mal každý obyvateľ obce zaplatiť = 35.750/1.000 = </a:t>
            </a:r>
            <a:r>
              <a:rPr lang="sk-SK" b="1" i="0" u="sng" dirty="0">
                <a:solidFill>
                  <a:srgbClr val="B8312F"/>
                </a:solidFill>
                <a:effectLst/>
                <a:latin typeface="Source Sans Pro" panose="020B0503030403020204" pitchFamily="34" charset="0"/>
              </a:rPr>
              <a:t>35,75 €/obyvateľ/rok</a:t>
            </a:r>
            <a:endParaRPr lang="sk-SK" b="0" i="0" dirty="0">
              <a:solidFill>
                <a:srgbClr val="2B2E38"/>
              </a:solidFill>
              <a:effectLst/>
              <a:latin typeface="Source Sans Pro" panose="020B0503030403020204" pitchFamily="34" charset="0"/>
            </a:endParaRPr>
          </a:p>
          <a:p>
            <a:pPr algn="l" fontAlgn="base"/>
            <a:endParaRPr lang="sk-SK" b="0" i="0" dirty="0">
              <a:solidFill>
                <a:srgbClr val="2B2E3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99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platzhalter 3">
            <a:extLst>
              <a:ext uri="{FF2B5EF4-FFF2-40B4-BE49-F238E27FC236}">
                <a16:creationId xmlns="" xmlns:a16="http://schemas.microsoft.com/office/drawing/2014/main" id="{9E541513-9C0C-F146-AE44-0A1C5FBE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0686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Titel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305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946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50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0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61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23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5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285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58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92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0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F383C92B-4516-EA40-A8C1-A6D43069A340}"/>
              </a:ext>
            </a:extLst>
          </p:cNvPr>
          <p:cNvSpPr/>
          <p:nvPr userDrawn="1"/>
        </p:nvSpPr>
        <p:spPr>
          <a:xfrm>
            <a:off x="968311" y="618388"/>
            <a:ext cx="5976596" cy="17149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9D32E1FE-5955-9543-9634-0095A4D9CEF9}"/>
              </a:ext>
            </a:extLst>
          </p:cNvPr>
          <p:cNvSpPr/>
          <p:nvPr userDrawn="1"/>
        </p:nvSpPr>
        <p:spPr>
          <a:xfrm>
            <a:off x="7062106" y="618388"/>
            <a:ext cx="4161591" cy="17149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328FC6C5-DD0D-DF44-B50A-D937394291E1}"/>
              </a:ext>
            </a:extLst>
          </p:cNvPr>
          <p:cNvSpPr/>
          <p:nvPr userDrawn="1"/>
        </p:nvSpPr>
        <p:spPr>
          <a:xfrm>
            <a:off x="968315" y="2427494"/>
            <a:ext cx="4161591" cy="29338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C5716C6B-601F-A049-9735-31FE994E9432}"/>
              </a:ext>
            </a:extLst>
          </p:cNvPr>
          <p:cNvSpPr/>
          <p:nvPr userDrawn="1"/>
        </p:nvSpPr>
        <p:spPr>
          <a:xfrm>
            <a:off x="5247095" y="2427494"/>
            <a:ext cx="5976596" cy="29338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177B2122-5A51-014E-A014-8EA8B861369B}"/>
              </a:ext>
            </a:extLst>
          </p:cNvPr>
          <p:cNvSpPr/>
          <p:nvPr userDrawn="1"/>
        </p:nvSpPr>
        <p:spPr>
          <a:xfrm>
            <a:off x="2607559" y="3710810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15543151-014F-724C-AF2B-8E9D240EB960}"/>
              </a:ext>
            </a:extLst>
          </p:cNvPr>
          <p:cNvSpPr/>
          <p:nvPr userDrawn="1"/>
        </p:nvSpPr>
        <p:spPr>
          <a:xfrm>
            <a:off x="7778075" y="3685872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8A9A1376-A68E-A342-B31D-8C1BB1A187E7}"/>
              </a:ext>
            </a:extLst>
          </p:cNvPr>
          <p:cNvSpPr/>
          <p:nvPr userDrawn="1"/>
        </p:nvSpPr>
        <p:spPr>
          <a:xfrm>
            <a:off x="8783915" y="1300120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9779C4CD-07D1-AA49-9B42-7D8576ED7B3D}"/>
              </a:ext>
            </a:extLst>
          </p:cNvPr>
          <p:cNvSpPr/>
          <p:nvPr userDrawn="1"/>
        </p:nvSpPr>
        <p:spPr>
          <a:xfrm>
            <a:off x="3255953" y="1283495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</p:spTree>
    <p:extLst>
      <p:ext uri="{BB962C8B-B14F-4D97-AF65-F5344CB8AC3E}">
        <p14:creationId xmlns:p14="http://schemas.microsoft.com/office/powerpoint/2010/main" val="265733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3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="" xmlns:a16="http://schemas.microsoft.com/office/drawing/2014/main" id="{D199669A-C7B4-2B4A-AE59-A797BD41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800" y="1825625"/>
            <a:ext cx="45210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  <a:p>
            <a:pPr marL="0" indent="0" algn="just">
              <a:buNone/>
            </a:pPr>
            <a:r>
              <a:rPr lang="de-AT" sz="2200" dirty="0"/>
              <a:t>Gerade jetzt, wo er das Ding seines Lebens gedreht hatte und mit der Beute verschwinden wollte!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5F80F6F3-2292-2146-BCB2-A85A2C560DD1}"/>
              </a:ext>
            </a:extLst>
          </p:cNvPr>
          <p:cNvSpPr/>
          <p:nvPr userDrawn="1"/>
        </p:nvSpPr>
        <p:spPr>
          <a:xfrm>
            <a:off x="957600" y="1908000"/>
            <a:ext cx="27216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2128F36B-FE33-4A43-A574-48217C5AC3EE}"/>
              </a:ext>
            </a:extLst>
          </p:cNvPr>
          <p:cNvSpPr/>
          <p:nvPr userDrawn="1"/>
        </p:nvSpPr>
        <p:spPr>
          <a:xfrm>
            <a:off x="3788400" y="1908000"/>
            <a:ext cx="27216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D2A1246C-03F6-F44E-921B-6346011B3715}"/>
              </a:ext>
            </a:extLst>
          </p:cNvPr>
          <p:cNvSpPr/>
          <p:nvPr userDrawn="1"/>
        </p:nvSpPr>
        <p:spPr>
          <a:xfrm>
            <a:off x="957600" y="3710471"/>
            <a:ext cx="1504800" cy="1833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97AB37ED-C576-A648-9563-92F88EAB0B3D}"/>
              </a:ext>
            </a:extLst>
          </p:cNvPr>
          <p:cNvSpPr/>
          <p:nvPr userDrawn="1"/>
        </p:nvSpPr>
        <p:spPr>
          <a:xfrm>
            <a:off x="1876855" y="2574000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46BCC4D2-7E39-EE44-8433-3C7EB0E324D4}"/>
              </a:ext>
            </a:extLst>
          </p:cNvPr>
          <p:cNvSpPr/>
          <p:nvPr userDrawn="1"/>
        </p:nvSpPr>
        <p:spPr>
          <a:xfrm>
            <a:off x="2564400" y="3710471"/>
            <a:ext cx="3945600" cy="1833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7D577170-848E-8B4C-AB53-07C7259FF758}"/>
              </a:ext>
            </a:extLst>
          </p:cNvPr>
          <p:cNvSpPr/>
          <p:nvPr userDrawn="1"/>
        </p:nvSpPr>
        <p:spPr>
          <a:xfrm>
            <a:off x="4703182" y="2590625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9CEA5FDE-696C-C645-8D2D-7B35EDF92AC3}"/>
              </a:ext>
            </a:extLst>
          </p:cNvPr>
          <p:cNvSpPr/>
          <p:nvPr userDrawn="1"/>
        </p:nvSpPr>
        <p:spPr>
          <a:xfrm>
            <a:off x="4071415" y="4402799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="" xmlns:a16="http://schemas.microsoft.com/office/drawing/2014/main" id="{E1B84355-E9CC-1643-90E7-D2BCC00D416C}"/>
              </a:ext>
            </a:extLst>
          </p:cNvPr>
          <p:cNvSpPr/>
          <p:nvPr userDrawn="1"/>
        </p:nvSpPr>
        <p:spPr>
          <a:xfrm>
            <a:off x="1294964" y="4460988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46DEF3EE-AF92-BA41-97DA-0B2660DDF20D}"/>
              </a:ext>
            </a:extLst>
          </p:cNvPr>
          <p:cNvSpPr txBox="1"/>
          <p:nvPr userDrawn="1"/>
        </p:nvSpPr>
        <p:spPr>
          <a:xfrm>
            <a:off x="6550429" y="49045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endParaRPr lang="de-DE" sz="2200" dirty="0">
              <a:solidFill>
                <a:srgbClr val="6B6C6C"/>
              </a:solidFill>
            </a:endParaRPr>
          </a:p>
        </p:txBody>
      </p:sp>
      <p:sp>
        <p:nvSpPr>
          <p:cNvPr id="17" name="Titelplatzhalter 3">
            <a:extLst>
              <a:ext uri="{FF2B5EF4-FFF2-40B4-BE49-F238E27FC236}">
                <a16:creationId xmlns="" xmlns:a16="http://schemas.microsoft.com/office/drawing/2014/main" id="{3A44A0C2-AD02-FF49-B32D-C0DC1F7D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304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="" xmlns:a16="http://schemas.microsoft.com/office/drawing/2014/main" id="{30802B90-3DDA-9C4C-9092-7FE50BF8C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6800" y="1825625"/>
            <a:ext cx="29664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r>
              <a:rPr lang="de-AT" sz="2200" dirty="0"/>
              <a:t>Erden und Komposte</a:t>
            </a:r>
          </a:p>
          <a:p>
            <a:r>
              <a:rPr lang="de-AT" sz="2200" dirty="0"/>
              <a:t>Baustoffrecycling</a:t>
            </a:r>
          </a:p>
          <a:p>
            <a:pPr algn="just"/>
            <a:r>
              <a:rPr lang="de-AT" sz="2200" dirty="0"/>
              <a:t>Erden und Komposte</a:t>
            </a:r>
          </a:p>
          <a:p>
            <a:pPr marL="0" indent="0" algn="just">
              <a:buNone/>
            </a:pPr>
            <a:endParaRPr lang="de-AT" sz="2200" dirty="0"/>
          </a:p>
        </p:txBody>
      </p:sp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FC4E4637-3719-CD4E-9545-0E591DD1977F}"/>
              </a:ext>
            </a:extLst>
          </p:cNvPr>
          <p:cNvSpPr/>
          <p:nvPr userDrawn="1"/>
        </p:nvSpPr>
        <p:spPr>
          <a:xfrm>
            <a:off x="4921200" y="1908006"/>
            <a:ext cx="3085200" cy="3636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3F9B7619-DE5E-1643-AE0D-FAB957B527FE}"/>
              </a:ext>
            </a:extLst>
          </p:cNvPr>
          <p:cNvSpPr/>
          <p:nvPr userDrawn="1"/>
        </p:nvSpPr>
        <p:spPr>
          <a:xfrm>
            <a:off x="988800" y="1908006"/>
            <a:ext cx="3932400" cy="3636001"/>
          </a:xfrm>
          <a:prstGeom prst="rect">
            <a:avLst/>
          </a:prstGeom>
          <a:solidFill>
            <a:srgbClr val="E5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7" name="Inhaltsplatzhalter 2">
            <a:extLst>
              <a:ext uri="{FF2B5EF4-FFF2-40B4-BE49-F238E27FC236}">
                <a16:creationId xmlns="" xmlns:a16="http://schemas.microsoft.com/office/drawing/2014/main" id="{CD8EC49D-96EB-CD4D-8AB0-062B6046BB9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61816" y="2195773"/>
            <a:ext cx="3360984" cy="3104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/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DDB59B56-5690-ED46-A61A-F288447933E2}"/>
              </a:ext>
            </a:extLst>
          </p:cNvPr>
          <p:cNvSpPr/>
          <p:nvPr userDrawn="1"/>
        </p:nvSpPr>
        <p:spPr>
          <a:xfrm>
            <a:off x="6022255" y="3358799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9" name="Titelplatzhalter 3">
            <a:extLst>
              <a:ext uri="{FF2B5EF4-FFF2-40B4-BE49-F238E27FC236}">
                <a16:creationId xmlns="" xmlns:a16="http://schemas.microsoft.com/office/drawing/2014/main" id="{83B93499-5648-4741-A35E-A427600D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1153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="" xmlns:a16="http://schemas.microsoft.com/office/drawing/2014/main" id="{B178364F-32E6-554C-ADBB-BC28C3B0E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960" y="2008807"/>
            <a:ext cx="3178285" cy="4168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="" xmlns:a16="http://schemas.microsoft.com/office/drawing/2014/main" id="{DDAADA2E-E71B-424F-9BF0-C4CE9AC408E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02624" y="2008807"/>
            <a:ext cx="3178285" cy="4168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="" xmlns:a16="http://schemas.microsoft.com/office/drawing/2014/main" id="{6B8C7B47-B8F2-F749-8225-7FB2FEDAD90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97760" y="2008807"/>
            <a:ext cx="3178285" cy="4168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</p:txBody>
      </p:sp>
      <p:sp>
        <p:nvSpPr>
          <p:cNvPr id="8" name="Titelplatzhalter 3">
            <a:extLst>
              <a:ext uri="{FF2B5EF4-FFF2-40B4-BE49-F238E27FC236}">
                <a16:creationId xmlns="" xmlns:a16="http://schemas.microsoft.com/office/drawing/2014/main" id="{0A47B339-35E3-AD4A-B279-795FA7F6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941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="" xmlns:a16="http://schemas.microsoft.com/office/drawing/2014/main" id="{D199669A-C7B4-2B4A-AE59-A797BD41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800" y="1825625"/>
            <a:ext cx="45210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  <a:p>
            <a:pPr marL="0" indent="0" algn="just">
              <a:buNone/>
            </a:pPr>
            <a:r>
              <a:rPr lang="de-AT" sz="2200" dirty="0"/>
              <a:t>Gerade jetzt, wo er das Ding seines Lebens gedreht hatte und mit der Beute verschwinden wollte!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5F80F6F3-2292-2146-BCB2-A85A2C560DD1}"/>
              </a:ext>
            </a:extLst>
          </p:cNvPr>
          <p:cNvSpPr/>
          <p:nvPr userDrawn="1"/>
        </p:nvSpPr>
        <p:spPr>
          <a:xfrm>
            <a:off x="957600" y="1908000"/>
            <a:ext cx="27216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2128F36B-FE33-4A43-A574-48217C5AC3EE}"/>
              </a:ext>
            </a:extLst>
          </p:cNvPr>
          <p:cNvSpPr/>
          <p:nvPr userDrawn="1"/>
        </p:nvSpPr>
        <p:spPr>
          <a:xfrm>
            <a:off x="3788400" y="1908000"/>
            <a:ext cx="27216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D2A1246C-03F6-F44E-921B-6346011B3715}"/>
              </a:ext>
            </a:extLst>
          </p:cNvPr>
          <p:cNvSpPr/>
          <p:nvPr userDrawn="1"/>
        </p:nvSpPr>
        <p:spPr>
          <a:xfrm>
            <a:off x="957600" y="3710471"/>
            <a:ext cx="1504800" cy="1833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97AB37ED-C576-A648-9563-92F88EAB0B3D}"/>
              </a:ext>
            </a:extLst>
          </p:cNvPr>
          <p:cNvSpPr/>
          <p:nvPr userDrawn="1"/>
        </p:nvSpPr>
        <p:spPr>
          <a:xfrm>
            <a:off x="1876855" y="2574000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46BCC4D2-7E39-EE44-8433-3C7EB0E324D4}"/>
              </a:ext>
            </a:extLst>
          </p:cNvPr>
          <p:cNvSpPr/>
          <p:nvPr userDrawn="1"/>
        </p:nvSpPr>
        <p:spPr>
          <a:xfrm>
            <a:off x="2564400" y="3710471"/>
            <a:ext cx="3945600" cy="1833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7D577170-848E-8B4C-AB53-07C7259FF758}"/>
              </a:ext>
            </a:extLst>
          </p:cNvPr>
          <p:cNvSpPr/>
          <p:nvPr userDrawn="1"/>
        </p:nvSpPr>
        <p:spPr>
          <a:xfrm>
            <a:off x="4703182" y="2590625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9CEA5FDE-696C-C645-8D2D-7B35EDF92AC3}"/>
              </a:ext>
            </a:extLst>
          </p:cNvPr>
          <p:cNvSpPr/>
          <p:nvPr userDrawn="1"/>
        </p:nvSpPr>
        <p:spPr>
          <a:xfrm>
            <a:off x="4071415" y="4402799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="" xmlns:a16="http://schemas.microsoft.com/office/drawing/2014/main" id="{E1B84355-E9CC-1643-90E7-D2BCC00D416C}"/>
              </a:ext>
            </a:extLst>
          </p:cNvPr>
          <p:cNvSpPr/>
          <p:nvPr userDrawn="1"/>
        </p:nvSpPr>
        <p:spPr>
          <a:xfrm>
            <a:off x="1294964" y="4460988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46DEF3EE-AF92-BA41-97DA-0B2660DDF20D}"/>
              </a:ext>
            </a:extLst>
          </p:cNvPr>
          <p:cNvSpPr txBox="1"/>
          <p:nvPr userDrawn="1"/>
        </p:nvSpPr>
        <p:spPr>
          <a:xfrm>
            <a:off x="6550429" y="49045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endParaRPr lang="de-DE" sz="2200" dirty="0">
              <a:solidFill>
                <a:srgbClr val="6B6C6C"/>
              </a:solidFill>
            </a:endParaRPr>
          </a:p>
        </p:txBody>
      </p:sp>
      <p:sp>
        <p:nvSpPr>
          <p:cNvPr id="17" name="Titelplatzhalter 3">
            <a:extLst>
              <a:ext uri="{FF2B5EF4-FFF2-40B4-BE49-F238E27FC236}">
                <a16:creationId xmlns="" xmlns:a16="http://schemas.microsoft.com/office/drawing/2014/main" id="{3A44A0C2-AD02-FF49-B32D-C0DC1F7D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955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="" xmlns:a16="http://schemas.microsoft.com/office/drawing/2014/main" id="{30802B90-3DDA-9C4C-9092-7FE50BF8C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6800" y="1825625"/>
            <a:ext cx="29664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r>
              <a:rPr lang="de-AT" sz="2200" dirty="0"/>
              <a:t>Erden und Komposte</a:t>
            </a:r>
          </a:p>
          <a:p>
            <a:r>
              <a:rPr lang="de-AT" sz="2200" dirty="0"/>
              <a:t>Baustoffrecycling</a:t>
            </a:r>
          </a:p>
          <a:p>
            <a:pPr algn="just"/>
            <a:r>
              <a:rPr lang="de-AT" sz="2200" dirty="0"/>
              <a:t>Erden und Komposte</a:t>
            </a:r>
          </a:p>
          <a:p>
            <a:pPr marL="0" indent="0" algn="just">
              <a:buNone/>
            </a:pPr>
            <a:endParaRPr lang="de-AT" sz="2200" dirty="0"/>
          </a:p>
        </p:txBody>
      </p:sp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FC4E4637-3719-CD4E-9545-0E591DD1977F}"/>
              </a:ext>
            </a:extLst>
          </p:cNvPr>
          <p:cNvSpPr/>
          <p:nvPr userDrawn="1"/>
        </p:nvSpPr>
        <p:spPr>
          <a:xfrm>
            <a:off x="4921200" y="1908006"/>
            <a:ext cx="3085200" cy="3636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3F9B7619-DE5E-1643-AE0D-FAB957B527FE}"/>
              </a:ext>
            </a:extLst>
          </p:cNvPr>
          <p:cNvSpPr/>
          <p:nvPr userDrawn="1"/>
        </p:nvSpPr>
        <p:spPr>
          <a:xfrm>
            <a:off x="988800" y="1908006"/>
            <a:ext cx="3932400" cy="3636001"/>
          </a:xfrm>
          <a:prstGeom prst="rect">
            <a:avLst/>
          </a:prstGeom>
          <a:solidFill>
            <a:srgbClr val="E5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7" name="Inhaltsplatzhalter 2">
            <a:extLst>
              <a:ext uri="{FF2B5EF4-FFF2-40B4-BE49-F238E27FC236}">
                <a16:creationId xmlns="" xmlns:a16="http://schemas.microsoft.com/office/drawing/2014/main" id="{CD8EC49D-96EB-CD4D-8AB0-062B6046BB9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61816" y="2195773"/>
            <a:ext cx="3360984" cy="3104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/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DDB59B56-5690-ED46-A61A-F288447933E2}"/>
              </a:ext>
            </a:extLst>
          </p:cNvPr>
          <p:cNvSpPr/>
          <p:nvPr userDrawn="1"/>
        </p:nvSpPr>
        <p:spPr>
          <a:xfrm>
            <a:off x="6022255" y="3358799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9" name="Titelplatzhalter 3">
            <a:extLst>
              <a:ext uri="{FF2B5EF4-FFF2-40B4-BE49-F238E27FC236}">
                <a16:creationId xmlns="" xmlns:a16="http://schemas.microsoft.com/office/drawing/2014/main" id="{83B93499-5648-4741-A35E-A427600D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31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="" xmlns:a16="http://schemas.microsoft.com/office/drawing/2014/main" id="{83FB3A79-9733-1F42-B005-D42748CFA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800" y="1825625"/>
            <a:ext cx="45930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AT" sz="2200" dirty="0"/>
              <a:t>Entsorgung und Verwertung</a:t>
            </a:r>
          </a:p>
          <a:p>
            <a:r>
              <a:rPr lang="de-AT" sz="2200" dirty="0" err="1"/>
              <a:t>sämtl</a:t>
            </a:r>
            <a:r>
              <a:rPr lang="de-AT" sz="2200" dirty="0"/>
              <a:t>.  Abfälle und Problemstoffe</a:t>
            </a:r>
          </a:p>
          <a:p>
            <a:r>
              <a:rPr lang="de-AT" sz="2200" dirty="0"/>
              <a:t>Mulden- und Containerdienst</a:t>
            </a:r>
          </a:p>
          <a:p>
            <a:r>
              <a:rPr lang="de-AT" sz="2200" dirty="0"/>
              <a:t>Evententsorgung</a:t>
            </a:r>
          </a:p>
          <a:p>
            <a:r>
              <a:rPr lang="de-AT" sz="2200" dirty="0"/>
              <a:t>Erden und Komposte</a:t>
            </a:r>
          </a:p>
          <a:p>
            <a:r>
              <a:rPr lang="de-AT" sz="2200" dirty="0"/>
              <a:t>Baustoffrecycling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91308376-2B2B-EC4D-A0B1-84DB9F8C50B2}"/>
              </a:ext>
            </a:extLst>
          </p:cNvPr>
          <p:cNvSpPr/>
          <p:nvPr userDrawn="1"/>
        </p:nvSpPr>
        <p:spPr>
          <a:xfrm>
            <a:off x="957600" y="1908006"/>
            <a:ext cx="5552400" cy="3636001"/>
          </a:xfrm>
          <a:prstGeom prst="rect">
            <a:avLst/>
          </a:prstGeom>
          <a:solidFill>
            <a:srgbClr val="E5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Inhaltsplatzhalter 2">
            <a:extLst>
              <a:ext uri="{FF2B5EF4-FFF2-40B4-BE49-F238E27FC236}">
                <a16:creationId xmlns="" xmlns:a16="http://schemas.microsoft.com/office/drawing/2014/main" id="{D728B0E9-8E12-744E-8F1A-6D3940FBBF1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61816" y="2195773"/>
            <a:ext cx="4935784" cy="30958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10" name="Titelplatzhalter 3">
            <a:extLst>
              <a:ext uri="{FF2B5EF4-FFF2-40B4-BE49-F238E27FC236}">
                <a16:creationId xmlns="" xmlns:a16="http://schemas.microsoft.com/office/drawing/2014/main" id="{6BD2488A-29B2-734B-B3D9-EB940167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249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="" xmlns:a16="http://schemas.microsoft.com/office/drawing/2014/main" id="{B178364F-32E6-554C-ADBB-BC28C3B0E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960" y="2008807"/>
            <a:ext cx="3178285" cy="4168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="" xmlns:a16="http://schemas.microsoft.com/office/drawing/2014/main" id="{DDAADA2E-E71B-424F-9BF0-C4CE9AC408E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02624" y="2008807"/>
            <a:ext cx="3178285" cy="4168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="" xmlns:a16="http://schemas.microsoft.com/office/drawing/2014/main" id="{6B8C7B47-B8F2-F749-8225-7FB2FEDAD90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97760" y="2008807"/>
            <a:ext cx="3178285" cy="4168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</p:txBody>
      </p:sp>
      <p:sp>
        <p:nvSpPr>
          <p:cNvPr id="8" name="Titelplatzhalter 3">
            <a:extLst>
              <a:ext uri="{FF2B5EF4-FFF2-40B4-BE49-F238E27FC236}">
                <a16:creationId xmlns="" xmlns:a16="http://schemas.microsoft.com/office/drawing/2014/main" id="{0A47B339-35E3-AD4A-B279-795FA7F6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76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13575F8E-33C3-5340-AEC9-A7CF45249727}"/>
              </a:ext>
            </a:extLst>
          </p:cNvPr>
          <p:cNvSpPr/>
          <p:nvPr userDrawn="1"/>
        </p:nvSpPr>
        <p:spPr>
          <a:xfrm>
            <a:off x="957600" y="1908000"/>
            <a:ext cx="33192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D8AC3629-D505-684D-8EC1-93F109632357}"/>
              </a:ext>
            </a:extLst>
          </p:cNvPr>
          <p:cNvSpPr/>
          <p:nvPr userDrawn="1"/>
        </p:nvSpPr>
        <p:spPr>
          <a:xfrm>
            <a:off x="4413600" y="1908000"/>
            <a:ext cx="33192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191A74A3-5481-E54B-A372-E503AEEF0C18}"/>
              </a:ext>
            </a:extLst>
          </p:cNvPr>
          <p:cNvSpPr/>
          <p:nvPr userDrawn="1"/>
        </p:nvSpPr>
        <p:spPr>
          <a:xfrm>
            <a:off x="7855200" y="1908000"/>
            <a:ext cx="33192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A00DBDBF-E7DF-BA48-8EDF-149EEE54CF11}"/>
              </a:ext>
            </a:extLst>
          </p:cNvPr>
          <p:cNvSpPr/>
          <p:nvPr userDrawn="1"/>
        </p:nvSpPr>
        <p:spPr>
          <a:xfrm>
            <a:off x="957600" y="3741886"/>
            <a:ext cx="3319200" cy="1780523"/>
          </a:xfrm>
          <a:prstGeom prst="rect">
            <a:avLst/>
          </a:prstGeom>
          <a:solidFill>
            <a:schemeClr val="bg1"/>
          </a:solidFill>
          <a:ln>
            <a:solidFill>
              <a:srgbClr val="6B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5BE2C4BD-33FC-4846-8B20-4F7F8D8A0F52}"/>
              </a:ext>
            </a:extLst>
          </p:cNvPr>
          <p:cNvSpPr/>
          <p:nvPr userDrawn="1"/>
        </p:nvSpPr>
        <p:spPr>
          <a:xfrm>
            <a:off x="4420800" y="3741877"/>
            <a:ext cx="3319200" cy="1780522"/>
          </a:xfrm>
          <a:prstGeom prst="rect">
            <a:avLst/>
          </a:prstGeom>
          <a:solidFill>
            <a:schemeClr val="bg1"/>
          </a:solidFill>
          <a:ln>
            <a:solidFill>
              <a:srgbClr val="6B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EA3903DA-FC45-D44D-8153-D7AB8B8E0AA3}"/>
              </a:ext>
            </a:extLst>
          </p:cNvPr>
          <p:cNvSpPr/>
          <p:nvPr userDrawn="1"/>
        </p:nvSpPr>
        <p:spPr>
          <a:xfrm>
            <a:off x="7862400" y="3741877"/>
            <a:ext cx="3319200" cy="1780522"/>
          </a:xfrm>
          <a:prstGeom prst="rect">
            <a:avLst/>
          </a:prstGeom>
          <a:solidFill>
            <a:schemeClr val="bg1"/>
          </a:solidFill>
          <a:ln>
            <a:solidFill>
              <a:srgbClr val="6B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Inhaltsplatzhalter 2">
            <a:extLst>
              <a:ext uri="{FF2B5EF4-FFF2-40B4-BE49-F238E27FC236}">
                <a16:creationId xmlns="" xmlns:a16="http://schemas.microsoft.com/office/drawing/2014/main" id="{E1509AD6-770F-6344-A612-6D184CDDB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890" y="3829850"/>
            <a:ext cx="2998633" cy="2000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>
                <a:solidFill>
                  <a:srgbClr val="6C6C6B"/>
                </a:solidFill>
              </a:defRPr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="" xmlns:a16="http://schemas.microsoft.com/office/drawing/2014/main" id="{C6CB93B2-537B-E540-8CFE-AA0E26AEFA1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59490" y="3829850"/>
            <a:ext cx="2998633" cy="2000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>
                <a:solidFill>
                  <a:srgbClr val="6C6C6B"/>
                </a:solidFill>
              </a:defRPr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="" xmlns:a16="http://schemas.microsoft.com/office/drawing/2014/main" id="{58EB5EA8-E9FB-1447-A9AF-AB1404B513A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30822" y="3829850"/>
            <a:ext cx="2998633" cy="2000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>
                <a:solidFill>
                  <a:srgbClr val="6C6C6B"/>
                </a:solidFill>
              </a:defRPr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="" xmlns:a16="http://schemas.microsoft.com/office/drawing/2014/main" id="{413B2C59-1E85-F84A-97F4-FAA36AD91B5F}"/>
              </a:ext>
            </a:extLst>
          </p:cNvPr>
          <p:cNvSpPr/>
          <p:nvPr userDrawn="1"/>
        </p:nvSpPr>
        <p:spPr>
          <a:xfrm>
            <a:off x="2101299" y="2655846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="" xmlns:a16="http://schemas.microsoft.com/office/drawing/2014/main" id="{CEF94F0C-E26F-C44B-8C77-147F51DDD381}"/>
              </a:ext>
            </a:extLst>
          </p:cNvPr>
          <p:cNvSpPr/>
          <p:nvPr userDrawn="1"/>
        </p:nvSpPr>
        <p:spPr>
          <a:xfrm>
            <a:off x="5631655" y="2655846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="" xmlns:a16="http://schemas.microsoft.com/office/drawing/2014/main" id="{A899E871-61BB-4546-AAEB-404CFB1CA6FF}"/>
              </a:ext>
            </a:extLst>
          </p:cNvPr>
          <p:cNvSpPr/>
          <p:nvPr userDrawn="1"/>
        </p:nvSpPr>
        <p:spPr>
          <a:xfrm>
            <a:off x="9139626" y="2639221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21" name="Titelplatzhalter 3">
            <a:extLst>
              <a:ext uri="{FF2B5EF4-FFF2-40B4-BE49-F238E27FC236}">
                <a16:creationId xmlns="" xmlns:a16="http://schemas.microsoft.com/office/drawing/2014/main" id="{8771F57C-381A-8546-8674-C85535E4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27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="" xmlns:a16="http://schemas.microsoft.com/office/drawing/2014/main" id="{8B3CF135-061D-3F41-9CFD-0176BBA676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78757506"/>
              </p:ext>
            </p:extLst>
          </p:nvPr>
        </p:nvGraphicFramePr>
        <p:xfrm>
          <a:off x="936000" y="2080807"/>
          <a:ext cx="10353600" cy="32903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5708">
                  <a:extLst>
                    <a:ext uri="{9D8B030D-6E8A-4147-A177-3AD203B41FA5}">
                      <a16:colId xmlns="" xmlns:a16="http://schemas.microsoft.com/office/drawing/2014/main" val="1927859982"/>
                    </a:ext>
                  </a:extLst>
                </a:gridCol>
                <a:gridCol w="2069473">
                  <a:extLst>
                    <a:ext uri="{9D8B030D-6E8A-4147-A177-3AD203B41FA5}">
                      <a16:colId xmlns="" xmlns:a16="http://schemas.microsoft.com/office/drawing/2014/main" val="3514161156"/>
                    </a:ext>
                  </a:extLst>
                </a:gridCol>
                <a:gridCol w="2069473">
                  <a:extLst>
                    <a:ext uri="{9D8B030D-6E8A-4147-A177-3AD203B41FA5}">
                      <a16:colId xmlns="" xmlns:a16="http://schemas.microsoft.com/office/drawing/2014/main" val="74828695"/>
                    </a:ext>
                  </a:extLst>
                </a:gridCol>
                <a:gridCol w="2069473">
                  <a:extLst>
                    <a:ext uri="{9D8B030D-6E8A-4147-A177-3AD203B41FA5}">
                      <a16:colId xmlns="" xmlns:a16="http://schemas.microsoft.com/office/drawing/2014/main" val="1039289853"/>
                    </a:ext>
                  </a:extLst>
                </a:gridCol>
                <a:gridCol w="2069473">
                  <a:extLst>
                    <a:ext uri="{9D8B030D-6E8A-4147-A177-3AD203B41FA5}">
                      <a16:colId xmlns="" xmlns:a16="http://schemas.microsoft.com/office/drawing/2014/main" val="401062945"/>
                    </a:ext>
                  </a:extLst>
                </a:gridCol>
              </a:tblGrid>
              <a:tr h="836765">
                <a:tc>
                  <a:txBody>
                    <a:bodyPr/>
                    <a:lstStyle/>
                    <a:p>
                      <a:pPr algn="ctr"/>
                      <a:r>
                        <a:rPr lang="de-DE" sz="2000" b="1" i="0" dirty="0">
                          <a:latin typeface="Brandon Text Bold" panose="020B0503020203060203" pitchFamily="34" charset="77"/>
                        </a:rPr>
                        <a:t>Thema</a:t>
                      </a:r>
                    </a:p>
                  </a:txBody>
                  <a:tcPr anchor="ctr">
                    <a:solidFill>
                      <a:srgbClr val="6B6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0" dirty="0">
                          <a:latin typeface="Brandon Text Bold" panose="020B0503020203060203" pitchFamily="34" charset="77"/>
                        </a:rPr>
                        <a:t>Thema</a:t>
                      </a:r>
                    </a:p>
                  </a:txBody>
                  <a:tcPr anchor="ctr">
                    <a:solidFill>
                      <a:srgbClr val="6B6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0" dirty="0">
                          <a:latin typeface="Brandon Text Bold" panose="020B0503020203060203" pitchFamily="34" charset="77"/>
                        </a:rPr>
                        <a:t>Thema</a:t>
                      </a:r>
                    </a:p>
                  </a:txBody>
                  <a:tcPr anchor="ctr">
                    <a:solidFill>
                      <a:srgbClr val="6B6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0" dirty="0">
                          <a:latin typeface="Brandon Text Bold" panose="020B0503020203060203" pitchFamily="34" charset="77"/>
                        </a:rPr>
                        <a:t>Thema</a:t>
                      </a:r>
                    </a:p>
                  </a:txBody>
                  <a:tcPr anchor="ctr">
                    <a:solidFill>
                      <a:srgbClr val="6B6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0" dirty="0">
                          <a:latin typeface="Brandon Text Bold" panose="020B0503020203060203" pitchFamily="34" charset="77"/>
                        </a:rPr>
                        <a:t>Thema</a:t>
                      </a:r>
                    </a:p>
                  </a:txBody>
                  <a:tcPr anchor="ctr">
                    <a:solidFill>
                      <a:srgbClr val="6B6C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072162"/>
                  </a:ext>
                </a:extLst>
              </a:tr>
              <a:tr h="817878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14064885"/>
                  </a:ext>
                </a:extLst>
              </a:tr>
              <a:tr h="817878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6827287"/>
                  </a:ext>
                </a:extLst>
              </a:tr>
              <a:tr h="817878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9638745"/>
                  </a:ext>
                </a:extLst>
              </a:tr>
            </a:tbl>
          </a:graphicData>
        </a:graphic>
      </p:graphicFrame>
      <p:sp>
        <p:nvSpPr>
          <p:cNvPr id="4" name="Titelplatzhalter 3">
            <a:extLst>
              <a:ext uri="{FF2B5EF4-FFF2-40B4-BE49-F238E27FC236}">
                <a16:creationId xmlns="" xmlns:a16="http://schemas.microsoft.com/office/drawing/2014/main" id="{A0AF2703-B368-4D4E-BA06-0BD1FD18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653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>
            <a:extLst>
              <a:ext uri="{FF2B5EF4-FFF2-40B4-BE49-F238E27FC236}">
                <a16:creationId xmlns="" xmlns:a16="http://schemas.microsoft.com/office/drawing/2014/main" id="{2A193DE0-B36F-C341-9104-F3D27B139F0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86960015"/>
              </p:ext>
            </p:extLst>
          </p:nvPr>
        </p:nvGraphicFramePr>
        <p:xfrm>
          <a:off x="800955" y="1814627"/>
          <a:ext cx="10890664" cy="3804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elplatzhalter 3">
            <a:extLst>
              <a:ext uri="{FF2B5EF4-FFF2-40B4-BE49-F238E27FC236}">
                <a16:creationId xmlns="" xmlns:a16="http://schemas.microsoft.com/office/drawing/2014/main" id="{BA834FC9-8921-DF40-A22A-22EF103B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377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730D8296-8E24-7547-A4C7-35E698FC75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7596" y="1629409"/>
            <a:ext cx="5896808" cy="184098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51A1802F-0ED3-954B-A223-8CB0A70C1F4B}"/>
              </a:ext>
            </a:extLst>
          </p:cNvPr>
          <p:cNvSpPr/>
          <p:nvPr userDrawn="1"/>
        </p:nvSpPr>
        <p:spPr>
          <a:xfrm>
            <a:off x="0" y="5878286"/>
            <a:ext cx="12192000" cy="979714"/>
          </a:xfrm>
          <a:prstGeom prst="rect">
            <a:avLst/>
          </a:prstGeom>
          <a:solidFill>
            <a:srgbClr val="E5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|  www.brantner.com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B915D400-4002-FB47-8DFA-F2F322D9C1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6911" y="1157828"/>
            <a:ext cx="890087" cy="880251"/>
          </a:xfrm>
          <a:prstGeom prst="rect">
            <a:avLst/>
          </a:prstGeom>
        </p:spPr>
      </p:pic>
      <p:sp>
        <p:nvSpPr>
          <p:cNvPr id="16" name="Titelplatzhalter 3">
            <a:extLst>
              <a:ext uri="{FF2B5EF4-FFF2-40B4-BE49-F238E27FC236}">
                <a16:creationId xmlns="" xmlns:a16="http://schemas.microsoft.com/office/drawing/2014/main" id="{63C36738-9E05-C24B-9FB5-F48358E2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0686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Titel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049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="" xmlns:a16="http://schemas.microsoft.com/office/drawing/2014/main" id="{A0409CD2-93D1-3B41-9A3A-BD3F85DA91CA}"/>
              </a:ext>
            </a:extLst>
          </p:cNvPr>
          <p:cNvSpPr/>
          <p:nvPr userDrawn="1"/>
        </p:nvSpPr>
        <p:spPr>
          <a:xfrm>
            <a:off x="0" y="6120000"/>
            <a:ext cx="12192000" cy="738000"/>
          </a:xfrm>
          <a:prstGeom prst="rect">
            <a:avLst/>
          </a:prstGeom>
          <a:solidFill>
            <a:srgbClr val="E5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400" b="1" dirty="0">
              <a:solidFill>
                <a:schemeClr val="tx1"/>
              </a:solidFill>
              <a:latin typeface="Brandon Text Bold" panose="020B0503020203060203" pitchFamily="34" charset="77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="" xmlns:a16="http://schemas.microsoft.com/office/drawing/2014/main" id="{A1A7E40F-A7FC-3849-8B80-01E3981E5BF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363028" y="6266396"/>
            <a:ext cx="1426029" cy="44520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="" xmlns:a16="http://schemas.microsoft.com/office/drawing/2014/main" id="{6D901507-BCDA-3B4A-8C30-460308E6435D}"/>
              </a:ext>
            </a:extLst>
          </p:cNvPr>
          <p:cNvSpPr txBox="1"/>
          <p:nvPr userDrawn="1"/>
        </p:nvSpPr>
        <p:spPr>
          <a:xfrm>
            <a:off x="402944" y="6497228"/>
            <a:ext cx="17937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Copyright: </a:t>
            </a:r>
            <a:r>
              <a:rPr lang="de-DE" sz="800" dirty="0" err="1"/>
              <a:t>Brantner</a:t>
            </a:r>
            <a:r>
              <a:rPr lang="de-DE" sz="800" dirty="0"/>
              <a:t> Österreich GmbH</a:t>
            </a:r>
          </a:p>
        </p:txBody>
      </p:sp>
      <p:sp>
        <p:nvSpPr>
          <p:cNvPr id="4" name="Titelplatzhalter 3">
            <a:extLst>
              <a:ext uri="{FF2B5EF4-FFF2-40B4-BE49-F238E27FC236}">
                <a16:creationId xmlns="" xmlns:a16="http://schemas.microsoft.com/office/drawing/2014/main" id="{E4EA0282-0BFB-6349-BEF9-45EBED5C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08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hteck 16">
            <a:extLst>
              <a:ext uri="{FF2B5EF4-FFF2-40B4-BE49-F238E27FC236}">
                <a16:creationId xmlns="" xmlns:a16="http://schemas.microsoft.com/office/drawing/2014/main" id="{ED1ACA5B-3DA1-4B1E-01E9-5C2F5F16528F}"/>
              </a:ext>
            </a:extLst>
          </p:cNvPr>
          <p:cNvSpPr/>
          <p:nvPr userDrawn="1"/>
        </p:nvSpPr>
        <p:spPr>
          <a:xfrm>
            <a:off x="0" y="6120000"/>
            <a:ext cx="12192000" cy="738000"/>
          </a:xfrm>
          <a:prstGeom prst="rect">
            <a:avLst/>
          </a:prstGeom>
          <a:solidFill>
            <a:srgbClr val="E5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400" b="1" dirty="0">
              <a:solidFill>
                <a:schemeClr val="tx1"/>
              </a:solidFill>
              <a:latin typeface="Brandon Text Bold" panose="020B0503020203060203" pitchFamily="34" charset="77"/>
            </a:endParaRPr>
          </a:p>
        </p:txBody>
      </p:sp>
      <p:pic>
        <p:nvPicPr>
          <p:cNvPr id="8" name="Grafik 17">
            <a:extLst>
              <a:ext uri="{FF2B5EF4-FFF2-40B4-BE49-F238E27FC236}">
                <a16:creationId xmlns="" xmlns:a16="http://schemas.microsoft.com/office/drawing/2014/main" id="{2A7385C7-26A8-A731-AFE8-178574EC2DE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363028" y="6266396"/>
            <a:ext cx="1426029" cy="445208"/>
          </a:xfrm>
          <a:prstGeom prst="rect">
            <a:avLst/>
          </a:prstGeom>
        </p:spPr>
      </p:pic>
      <p:sp>
        <p:nvSpPr>
          <p:cNvPr id="9" name="Textfeld 18">
            <a:extLst>
              <a:ext uri="{FF2B5EF4-FFF2-40B4-BE49-F238E27FC236}">
                <a16:creationId xmlns="" xmlns:a16="http://schemas.microsoft.com/office/drawing/2014/main" id="{D003152C-D53C-228D-2832-418BB5AB5CA7}"/>
              </a:ext>
            </a:extLst>
          </p:cNvPr>
          <p:cNvSpPr txBox="1"/>
          <p:nvPr userDrawn="1"/>
        </p:nvSpPr>
        <p:spPr>
          <a:xfrm>
            <a:off x="402944" y="6497228"/>
            <a:ext cx="17937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Copyright: </a:t>
            </a:r>
            <a:r>
              <a:rPr lang="de-DE" sz="800" dirty="0" err="1"/>
              <a:t>Brantner</a:t>
            </a:r>
            <a:r>
              <a:rPr lang="de-DE" sz="800" dirty="0"/>
              <a:t> Österreich GmbH</a:t>
            </a:r>
          </a:p>
        </p:txBody>
      </p:sp>
    </p:spTree>
    <p:extLst>
      <p:ext uri="{BB962C8B-B14F-4D97-AF65-F5344CB8AC3E}">
        <p14:creationId xmlns:p14="http://schemas.microsoft.com/office/powerpoint/2010/main" val="27451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D80EB2C-6E8B-734C-A97C-F2AD97CE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22. 09. 2023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518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>
            <a:extLst>
              <a:ext uri="{FF2B5EF4-FFF2-40B4-BE49-F238E27FC236}">
                <a16:creationId xmlns="" xmlns:a16="http://schemas.microsoft.com/office/drawing/2014/main" id="{41AB5AAC-57C2-843C-F2C6-CECF1B6C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21" y="-120652"/>
            <a:ext cx="10546555" cy="96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/>
              <a:t>Financovanie separovaného odpadu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C2232C63-855C-2507-66CB-AEEB8459D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96" y="796061"/>
            <a:ext cx="8497561" cy="574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5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6">
            <a:extLst>
              <a:ext uri="{FF2B5EF4-FFF2-40B4-BE49-F238E27FC236}">
                <a16:creationId xmlns="" xmlns:a16="http://schemas.microsoft.com/office/drawing/2014/main" id="{4C0C535C-557B-430A-BC5A-634A8877D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77" y="511221"/>
            <a:ext cx="6094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altLang="sk-SK" sz="3600" b="1" dirty="0">
                <a:solidFill>
                  <a:srgbClr val="00B050"/>
                </a:solidFill>
              </a:rPr>
              <a:t>Analýza súčasného stavu</a:t>
            </a:r>
            <a:endParaRPr lang="sk-SK" altLang="sk-SK" sz="2800" b="1" dirty="0"/>
          </a:p>
        </p:txBody>
      </p:sp>
      <p:sp>
        <p:nvSpPr>
          <p:cNvPr id="3" name="Nadpis 2">
            <a:extLst>
              <a:ext uri="{FF2B5EF4-FFF2-40B4-BE49-F238E27FC236}">
                <a16:creationId xmlns="" xmlns:a16="http://schemas.microsoft.com/office/drawing/2014/main" id="{FBC24798-444D-609E-6E19-CFD2E9E5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75"/>
            <a:ext cx="12192000" cy="998492"/>
          </a:xfrm>
        </p:spPr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Sumarizácia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="" xmlns:a16="http://schemas.microsoft.com/office/drawing/2014/main" id="{D4671267-2717-7FF7-A004-C8D4EB12D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" name="Obrázok 10">
            <a:extLst>
              <a:ext uri="{FF2B5EF4-FFF2-40B4-BE49-F238E27FC236}">
                <a16:creationId xmlns="" xmlns:a16="http://schemas.microsoft.com/office/drawing/2014/main" id="{AD229F78-8CE6-74B5-3EEC-1E896C981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0" y="1010467"/>
            <a:ext cx="11952980" cy="53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6">
            <a:extLst>
              <a:ext uri="{FF2B5EF4-FFF2-40B4-BE49-F238E27FC236}">
                <a16:creationId xmlns="" xmlns:a16="http://schemas.microsoft.com/office/drawing/2014/main" id="{4C0C535C-557B-430A-BC5A-634A8877D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77" y="511221"/>
            <a:ext cx="6094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altLang="sk-SK" sz="3600" b="1" dirty="0">
                <a:solidFill>
                  <a:srgbClr val="00B050"/>
                </a:solidFill>
              </a:rPr>
              <a:t>Analýza súčasného stavu</a:t>
            </a:r>
            <a:endParaRPr lang="sk-SK" altLang="sk-SK" sz="2800" b="1" dirty="0"/>
          </a:p>
        </p:txBody>
      </p:sp>
      <p:sp>
        <p:nvSpPr>
          <p:cNvPr id="3" name="Nadpis 2">
            <a:extLst>
              <a:ext uri="{FF2B5EF4-FFF2-40B4-BE49-F238E27FC236}">
                <a16:creationId xmlns="" xmlns:a16="http://schemas.microsoft.com/office/drawing/2014/main" id="{FBC24798-444D-609E-6E19-CFD2E9E5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75"/>
            <a:ext cx="12192000" cy="998492"/>
          </a:xfrm>
        </p:spPr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Odhadovaný vývoj v obci </a:t>
            </a:r>
            <a:r>
              <a:rPr lang="sk-SK" dirty="0" smtClean="0">
                <a:solidFill>
                  <a:schemeClr val="bg1"/>
                </a:solidFill>
              </a:rPr>
              <a:t>Šumiac </a:t>
            </a:r>
            <a:r>
              <a:rPr lang="sk-SK" dirty="0">
                <a:solidFill>
                  <a:schemeClr val="bg1"/>
                </a:solidFill>
              </a:rPr>
              <a:t>v roku 2023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="" xmlns:a16="http://schemas.microsoft.com/office/drawing/2014/main" id="{D4671267-2717-7FF7-A004-C8D4EB12D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15D9CC08-B073-030B-6ACC-F46038230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23784"/>
            <a:ext cx="12136805" cy="43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05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="" xmlns:a16="http://schemas.microsoft.com/office/drawing/2014/main" id="{CE1B968F-08D2-4DA8-B4A2-DBA645A5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pozornosť!</a:t>
            </a:r>
          </a:p>
        </p:txBody>
      </p:sp>
    </p:spTree>
    <p:extLst>
      <p:ext uri="{BB962C8B-B14F-4D97-AF65-F5344CB8AC3E}">
        <p14:creationId xmlns:p14="http://schemas.microsoft.com/office/powerpoint/2010/main" val="233293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3">
            <a:extLst>
              <a:ext uri="{FF2B5EF4-FFF2-40B4-BE49-F238E27FC236}">
                <a16:creationId xmlns="" xmlns:a16="http://schemas.microsoft.com/office/drawing/2014/main" id="{231BF440-39FA-4087-84CC-2EEC0BBDAF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ázok 18" descr="Obrázok, na ktorom je zelené&#10;&#10;Automaticky generovaný popis">
            <a:extLst>
              <a:ext uri="{FF2B5EF4-FFF2-40B4-BE49-F238E27FC236}">
                <a16:creationId xmlns="" xmlns:a16="http://schemas.microsoft.com/office/drawing/2014/main" id="{638C643D-EDFF-4FAE-ACC5-4BDCE08E0F2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" r="2" b="18158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7" name="Obrázok 6" descr="Obrázok, na ktorom je text, vonkajšie, obloha, nákladné auto&#10;&#10;Automaticky generovaný popis">
            <a:extLst>
              <a:ext uri="{FF2B5EF4-FFF2-40B4-BE49-F238E27FC236}">
                <a16:creationId xmlns="" xmlns:a16="http://schemas.microsoft.com/office/drawing/2014/main" id="{E793DB7C-E2C2-9416-B093-A4E123FAD7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45" r="-2" b="2138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3" name="Freeform: Shape 25">
            <a:extLst>
              <a:ext uri="{FF2B5EF4-FFF2-40B4-BE49-F238E27FC236}">
                <a16:creationId xmlns="" xmlns:a16="http://schemas.microsoft.com/office/drawing/2014/main" id="{F04E4CBA-303B-48BD-8451-C2701CB0EE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27">
            <a:extLst>
              <a:ext uri="{FF2B5EF4-FFF2-40B4-BE49-F238E27FC236}">
                <a16:creationId xmlns="" xmlns:a16="http://schemas.microsoft.com/office/drawing/2014/main" id="{F6CA58B3-AFCC-4A40-9882-50D5080879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A8868FC5-07AE-3D49-8BD1-FE13B8FF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Brantner</a:t>
            </a:r>
            <a:r>
              <a:rPr lang="en-US" sz="3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Gemer </a:t>
            </a:r>
            <a:r>
              <a:rPr lang="en-US" sz="3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s.r.o.</a:t>
            </a:r>
            <a:endParaRPr lang="en-US" sz="3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5C56826-D4E5-42ED-8529-079651CB30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="" xmlns:a16="http://schemas.microsoft.com/office/drawing/2014/main" id="{82095FCE-EF05-4443-B97A-85DEE3A5CA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A00AE6B-AA30-4CF8-BA6F-339B780AD7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="" xmlns:a16="http://schemas.microsoft.com/office/drawing/2014/main" id="{D415A93D-C297-2840-8C28-6A46DDDA0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400" dirty="0" err="1"/>
              <a:t>Vznik</a:t>
            </a:r>
            <a:r>
              <a:rPr lang="en-US" sz="2400" dirty="0"/>
              <a:t> 01. 01. 2006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400" dirty="0" err="1"/>
              <a:t>Hlavné</a:t>
            </a:r>
            <a:r>
              <a:rPr lang="en-US" sz="2400" dirty="0"/>
              <a:t> </a:t>
            </a:r>
            <a:r>
              <a:rPr lang="en-US" sz="2400" dirty="0" err="1"/>
              <a:t>činnosti</a:t>
            </a:r>
            <a:r>
              <a:rPr lang="en-US" sz="2400" dirty="0"/>
              <a:t>:</a:t>
            </a:r>
          </a:p>
          <a:p>
            <a:pPr marL="1142966" lvl="1"/>
            <a:r>
              <a:rPr lang="en-US" dirty="0" err="1"/>
              <a:t>Odpadové</a:t>
            </a:r>
            <a:r>
              <a:rPr lang="en-US" dirty="0"/>
              <a:t> </a:t>
            </a:r>
            <a:r>
              <a:rPr lang="en-US" dirty="0" err="1"/>
              <a:t>hospodárstvo</a:t>
            </a:r>
            <a:endParaRPr lang="en-US" dirty="0"/>
          </a:p>
          <a:p>
            <a:pPr marL="1142966" lvl="1"/>
            <a:r>
              <a:rPr lang="en-US" dirty="0" err="1"/>
              <a:t>Technické</a:t>
            </a:r>
            <a:r>
              <a:rPr lang="en-US" dirty="0"/>
              <a:t> </a:t>
            </a:r>
            <a:r>
              <a:rPr lang="en-US" dirty="0" err="1"/>
              <a:t>služby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01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objekt pre obsah 13" descr="Obrázok, na ktorom je text, vonkajšie, nákladné auto, doprava&#10;&#10;Automaticky generovaný popis">
            <a:extLst>
              <a:ext uri="{FF2B5EF4-FFF2-40B4-BE49-F238E27FC236}">
                <a16:creationId xmlns="" xmlns:a16="http://schemas.microsoft.com/office/drawing/2014/main" id="{35EDF3EC-5DFE-423C-A4B3-4BA12C693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667" y="17585"/>
            <a:ext cx="4595486" cy="2584961"/>
          </a:xfrm>
          <a:prstGeom prst="rect">
            <a:avLst/>
          </a:prstGeom>
        </p:spPr>
      </p:pic>
      <p:pic>
        <p:nvPicPr>
          <p:cNvPr id="15" name="Obrázok 14" descr="Obrázok, na ktorom je vonkajšie, obloha, doprava, traktor&#10;&#10;Automaticky generovaný popis">
            <a:extLst>
              <a:ext uri="{FF2B5EF4-FFF2-40B4-BE49-F238E27FC236}">
                <a16:creationId xmlns="" xmlns:a16="http://schemas.microsoft.com/office/drawing/2014/main" id="{5DA91D07-3936-4A9D-9A1A-4AE902696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819" y="14780"/>
            <a:ext cx="3893411" cy="2587766"/>
          </a:xfrm>
          <a:prstGeom prst="rect">
            <a:avLst/>
          </a:prstGeom>
        </p:spPr>
      </p:pic>
      <p:pic>
        <p:nvPicPr>
          <p:cNvPr id="16" name="Obrázok 15" descr="Obrázok, na ktorom je vonkajšie, obloha, nákladné auto, cesta&#10;&#10;Automaticky generovaný popis">
            <a:extLst>
              <a:ext uri="{FF2B5EF4-FFF2-40B4-BE49-F238E27FC236}">
                <a16:creationId xmlns="" xmlns:a16="http://schemas.microsoft.com/office/drawing/2014/main" id="{1598C462-6B28-4064-A232-721555679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471" y="14780"/>
            <a:ext cx="3715528" cy="2785936"/>
          </a:xfrm>
          <a:prstGeom prst="rect">
            <a:avLst/>
          </a:prstGeom>
        </p:spPr>
      </p:pic>
      <p:pic>
        <p:nvPicPr>
          <p:cNvPr id="12" name="Obrázok 11" descr="Obrázok, na ktorom je nákladné auto, obloha, vonkajšie, zem&#10;&#10;Automaticky generovaný popis">
            <a:extLst>
              <a:ext uri="{FF2B5EF4-FFF2-40B4-BE49-F238E27FC236}">
                <a16:creationId xmlns="" xmlns:a16="http://schemas.microsoft.com/office/drawing/2014/main" id="{648E6E03-DFDC-4EE0-B45C-7D7EBB78F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99221"/>
            <a:ext cx="4353097" cy="4258779"/>
          </a:xfrm>
          <a:prstGeom prst="rect">
            <a:avLst/>
          </a:prstGeom>
        </p:spPr>
      </p:pic>
      <p:pic>
        <p:nvPicPr>
          <p:cNvPr id="10" name="Obrázok 9" descr="Obrázok, na ktorom je text, vonkajšie, auto, doprava&#10;&#10;Automaticky generovaný popis">
            <a:extLst>
              <a:ext uri="{FF2B5EF4-FFF2-40B4-BE49-F238E27FC236}">
                <a16:creationId xmlns="" xmlns:a16="http://schemas.microsoft.com/office/drawing/2014/main" id="{FACCB81C-0F77-4715-8481-A72B53107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4542" y="2606352"/>
            <a:ext cx="3194084" cy="4258778"/>
          </a:xfrm>
          <a:prstGeom prst="rect">
            <a:avLst/>
          </a:prstGeom>
        </p:spPr>
      </p:pic>
      <p:pic>
        <p:nvPicPr>
          <p:cNvPr id="17" name="Obrázok 16" descr="Obrázok, na ktorom je text, strom, vonkajšie&#10;&#10;Automaticky generovaný popis">
            <a:extLst>
              <a:ext uri="{FF2B5EF4-FFF2-40B4-BE49-F238E27FC236}">
                <a16:creationId xmlns="" xmlns:a16="http://schemas.microsoft.com/office/drawing/2014/main" id="{2DB91F67-7DF1-44BD-8D73-6616998178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724445" y="3284500"/>
            <a:ext cx="4301909" cy="2887392"/>
          </a:xfrm>
          <a:prstGeom prst="rect">
            <a:avLst/>
          </a:prstGeom>
        </p:spPr>
      </p:pic>
      <p:pic>
        <p:nvPicPr>
          <p:cNvPr id="8" name="Obrázok 7" descr="Obrázok, na ktorom je vonkajšie, obloha, nákladné auto, strom&#10;&#10;Automaticky generovaný popis">
            <a:extLst>
              <a:ext uri="{FF2B5EF4-FFF2-40B4-BE49-F238E27FC236}">
                <a16:creationId xmlns="" xmlns:a16="http://schemas.microsoft.com/office/drawing/2014/main" id="{764CB40C-E867-47C1-9779-80427301E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894" y="2559656"/>
            <a:ext cx="3229106" cy="430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21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="" xmlns:a16="http://schemas.microsoft.com/office/drawing/2014/main" id="{4C97BB79-2BA1-A348-8749-71DB7A2D0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dirty="0"/>
              <a:t>100% rodinný podnik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dirty="0"/>
              <a:t>Obsluha cca 500.000 obyvateľov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dirty="0"/>
              <a:t>Viac ako 800 zamestnancov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dirty="0"/>
              <a:t>Likvidácia viac ako 220.000 ton odpadu ročne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dirty="0"/>
              <a:t>5 triediacich závodov + výroba TAP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5FC2E57-E315-3841-B718-7CC4F91BE72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7C83974B-8E2E-014F-B922-D8A45062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chemeClr val="bg1"/>
                </a:solidFill>
              </a:rPr>
              <a:t>Brantner</a:t>
            </a:r>
            <a:r>
              <a:rPr lang="sk-SK" dirty="0">
                <a:solidFill>
                  <a:schemeClr val="bg1"/>
                </a:solidFill>
              </a:rPr>
              <a:t> na Slovensku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899D6D82-B9B3-4997-8643-05D92CD78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50" y="1825625"/>
            <a:ext cx="80962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3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5FC2E57-E315-3841-B718-7CC4F91BE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72" y="1959065"/>
            <a:ext cx="3496766" cy="4168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sk-SK" sz="2800" dirty="0"/>
              <a:t>Pri cene 35 €/obyvateľ za rok = 2,92 €/mesiac!  = 1,46 €/vysypaná nádoba pri predpoklade, že občan vyloží nádobu každý druhý týždeň</a:t>
            </a:r>
          </a:p>
          <a:p>
            <a:endParaRPr lang="sk-SK" sz="2800" dirty="0"/>
          </a:p>
          <a:p>
            <a:r>
              <a:rPr lang="sk-SK" sz="2800" dirty="0"/>
              <a:t>Porovnanie cien iných tovarov a služieb</a:t>
            </a:r>
          </a:p>
          <a:p>
            <a:endParaRPr lang="sk-SK" sz="2800" dirty="0"/>
          </a:p>
          <a:p>
            <a:endParaRPr lang="sk-SK" sz="2800" dirty="0"/>
          </a:p>
        </p:txBody>
      </p:sp>
      <p:sp>
        <p:nvSpPr>
          <p:cNvPr id="15" name="Nadpis 14">
            <a:extLst>
              <a:ext uri="{FF2B5EF4-FFF2-40B4-BE49-F238E27FC236}">
                <a16:creationId xmlns="" xmlns:a16="http://schemas.microsoft.com/office/drawing/2014/main" id="{A98EF906-DE1B-9CD6-8263-5F6775BA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Analýza cien v odpadovom hospodárstve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E23B54AF-FE37-4DB2-AEEE-33EC993E9ECA}"/>
              </a:ext>
            </a:extLst>
          </p:cNvPr>
          <p:cNvSpPr/>
          <p:nvPr/>
        </p:nvSpPr>
        <p:spPr>
          <a:xfrm>
            <a:off x="4370280" y="4117897"/>
            <a:ext cx="7317854" cy="660797"/>
          </a:xfrm>
          <a:prstGeom prst="rect">
            <a:avLst/>
          </a:prstGeom>
          <a:solidFill>
            <a:srgbClr val="00823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/>
              <a:t>    </a:t>
            </a:r>
            <a:r>
              <a:rPr lang="sk-SK" sz="2400" dirty="0"/>
              <a:t>cca 4 €/balenie	0,39 €/ks	   cca 8 € 						/strihanie vlasov</a:t>
            </a:r>
            <a:endParaRPr lang="sk-SK" dirty="0"/>
          </a:p>
        </p:txBody>
      </p:sp>
      <p:pic>
        <p:nvPicPr>
          <p:cNvPr id="7" name="Obrázok 6" descr="Obrázok, na ktorom je vnútri&#10;&#10;Automaticky generovaný popis">
            <a:extLst>
              <a:ext uri="{FF2B5EF4-FFF2-40B4-BE49-F238E27FC236}">
                <a16:creationId xmlns="" xmlns:a16="http://schemas.microsoft.com/office/drawing/2014/main" id="{7A3C288F-286F-4D20-A7BB-CA48E5C48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280" y="1738200"/>
            <a:ext cx="2750126" cy="1547928"/>
          </a:xfrm>
          <a:prstGeom prst="rect">
            <a:avLst/>
          </a:prstGeom>
        </p:spPr>
      </p:pic>
      <p:pic>
        <p:nvPicPr>
          <p:cNvPr id="8" name="Obrázok 7" descr="Obrázok, na ktorom je šálka, nealkoholický nápoj, nápoje, maľované&#10;&#10;Automaticky generovaný popis">
            <a:extLst>
              <a:ext uri="{FF2B5EF4-FFF2-40B4-BE49-F238E27FC236}">
                <a16:creationId xmlns="" xmlns:a16="http://schemas.microsoft.com/office/drawing/2014/main" id="{CF0EDAA4-83AC-4F00-B5C3-3101386BA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461" y="1753348"/>
            <a:ext cx="1547928" cy="1547928"/>
          </a:xfrm>
          <a:prstGeom prst="rect">
            <a:avLst/>
          </a:prstGeom>
        </p:spPr>
      </p:pic>
      <p:pic>
        <p:nvPicPr>
          <p:cNvPr id="10" name="Obrázok 9" descr="Obrázok, na ktorom je text, ClipArt&#10;&#10;Automaticky generovaný popis">
            <a:extLst>
              <a:ext uri="{FF2B5EF4-FFF2-40B4-BE49-F238E27FC236}">
                <a16:creationId xmlns="" xmlns:a16="http://schemas.microsoft.com/office/drawing/2014/main" id="{5EA30EAF-9A28-461C-B923-9B55F067E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389" y="1668991"/>
            <a:ext cx="2133600" cy="16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96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9">
            <a:extLst>
              <a:ext uri="{FF2B5EF4-FFF2-40B4-BE49-F238E27FC236}">
                <a16:creationId xmlns="" xmlns:a16="http://schemas.microsoft.com/office/drawing/2014/main" id="{AD96FDFD-4E42-4A06-B8B5-768A1DB9C2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7C83974B-8E2E-014F-B922-D8A45062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20"/>
            <a:ext cx="6125964" cy="96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Čo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všetko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cena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obsahuje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5FC2E57-E315-3841-B718-7CC4F91BE72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71368" y="1930400"/>
            <a:ext cx="4114801" cy="4246563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Príjazd</a:t>
            </a:r>
            <a:r>
              <a:rPr lang="en-US" sz="2000" dirty="0"/>
              <a:t> </a:t>
            </a:r>
            <a:r>
              <a:rPr lang="en-US" sz="2000" dirty="0" err="1"/>
              <a:t>vozidiel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Manipulácia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Preprava</a:t>
            </a:r>
            <a:r>
              <a:rPr lang="en-US" sz="2000" dirty="0"/>
              <a:t> </a:t>
            </a:r>
            <a:r>
              <a:rPr lang="en-US" sz="2000" dirty="0" err="1"/>
              <a:t>odpadu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Likvidácia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skládke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Prevádzku</a:t>
            </a:r>
            <a:r>
              <a:rPr lang="en-US" sz="2000" dirty="0"/>
              <a:t> </a:t>
            </a:r>
            <a:r>
              <a:rPr lang="en-US" sz="2000" dirty="0" err="1"/>
              <a:t>skládky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Zákonný</a:t>
            </a:r>
            <a:r>
              <a:rPr lang="en-US" sz="2000" dirty="0"/>
              <a:t> </a:t>
            </a:r>
            <a:r>
              <a:rPr lang="en-US" sz="2000" dirty="0" err="1"/>
              <a:t>poplatok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Manažment</a:t>
            </a:r>
            <a:r>
              <a:rPr lang="en-US" sz="2000" dirty="0"/>
              <a:t> </a:t>
            </a:r>
            <a:r>
              <a:rPr lang="en-US" sz="2000" dirty="0" err="1"/>
              <a:t>odvozu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Evidenciu</a:t>
            </a:r>
            <a:r>
              <a:rPr lang="en-US" sz="2000" dirty="0"/>
              <a:t> </a:t>
            </a:r>
            <a:r>
              <a:rPr lang="en-US" sz="2000" dirty="0" err="1"/>
              <a:t>odpadu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Vytváranie</a:t>
            </a:r>
            <a:r>
              <a:rPr lang="en-US" sz="2000" dirty="0"/>
              <a:t> </a:t>
            </a:r>
            <a:r>
              <a:rPr lang="en-US" sz="2000" dirty="0" err="1"/>
              <a:t>hlásení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....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5" name="Obrázok 24" descr="IMG_20161122_130027.jpg">
            <a:extLst>
              <a:ext uri="{FF2B5EF4-FFF2-40B4-BE49-F238E27FC236}">
                <a16:creationId xmlns="" xmlns:a16="http://schemas.microsoft.com/office/drawing/2014/main" id="{069E5BD6-2560-49C1-8439-DFCCD4E93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753" r="12879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21" name="Zástupný objekt pre obsah 8" descr="Obrázok, na ktorom je nákladné auto, vonkajšie, obloha, cesta&#10;&#10;Automaticky generovaný popis">
            <a:extLst>
              <a:ext uri="{FF2B5EF4-FFF2-40B4-BE49-F238E27FC236}">
                <a16:creationId xmlns="" xmlns:a16="http://schemas.microsoft.com/office/drawing/2014/main" id="{ADDE9815-29CE-466E-A9AB-7B9DAC8D0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804" r="20320" b="3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23" name="Obrázok 22" descr="Obrázok, na ktorom je vonkajšie, zem, pláž, doprava&#10;&#10;Automaticky generovaný popis">
            <a:extLst>
              <a:ext uri="{FF2B5EF4-FFF2-40B4-BE49-F238E27FC236}">
                <a16:creationId xmlns="" xmlns:a16="http://schemas.microsoft.com/office/drawing/2014/main" id="{6E11727A-DA16-4747-AFDB-646FCDC25F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3" r="-3" b="-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6052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="" xmlns:a16="http://schemas.microsoft.com/office/drawing/2014/main" id="{A34D9E05-17EA-4F9F-B827-88EF86C8F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46410" cy="63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58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="" xmlns:a16="http://schemas.microsoft.com/office/drawing/2014/main" id="{D3CF2653-E1C4-817A-D831-CEF7FFB46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030" y="887510"/>
            <a:ext cx="6911939" cy="5082980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="" xmlns:a16="http://schemas.microsoft.com/office/drawing/2014/main" id="{41AB5AAC-57C2-843C-F2C6-CECF1B6C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21" y="20028"/>
            <a:ext cx="10546555" cy="96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/>
              <a:t>Financovanie komunálneho odpadu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2600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>
            <a:extLst>
              <a:ext uri="{FF2B5EF4-FFF2-40B4-BE49-F238E27FC236}">
                <a16:creationId xmlns="" xmlns:a16="http://schemas.microsoft.com/office/drawing/2014/main" id="{41AB5AAC-57C2-843C-F2C6-CECF1B6C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21" y="20028"/>
            <a:ext cx="10546555" cy="96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/>
              <a:t>Financovanie komunálneho odpadu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7632C534-F6CA-2781-8CF1-4FAABE09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3" y="1205782"/>
            <a:ext cx="5076270" cy="444643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EA86FC04-1255-6BB6-995D-C420BAC0F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638" y="2166844"/>
            <a:ext cx="6960022" cy="3038201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="" xmlns:a16="http://schemas.microsoft.com/office/drawing/2014/main" id="{AEE70AE9-9556-91F3-FB64-61F0CADA0FF7}"/>
              </a:ext>
            </a:extLst>
          </p:cNvPr>
          <p:cNvSpPr txBox="1">
            <a:spLocks/>
          </p:cNvSpPr>
          <p:nvPr/>
        </p:nvSpPr>
        <p:spPr>
          <a:xfrm>
            <a:off x="5609492" y="1237303"/>
            <a:ext cx="6277708" cy="96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dirty="0"/>
              <a:t>Sadzby zákonných poplatkov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761860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marL="0" indent="0" algn="just">
          <a:buFont typeface="Arial" panose="020B0604020202020204" pitchFamily="34" charset="0"/>
          <a:buNone/>
          <a:defRPr sz="2200" dirty="0">
            <a:solidFill>
              <a:srgbClr val="6B6C6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1070</Words>
  <Application>Microsoft Office PowerPoint</Application>
  <PresentationFormat>Širokouhlá</PresentationFormat>
  <Paragraphs>126</Paragraphs>
  <Slides>13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3</vt:i4>
      </vt:variant>
      <vt:variant>
        <vt:lpstr>Nadpisy snímok</vt:lpstr>
      </vt:variant>
      <vt:variant>
        <vt:i4>13</vt:i4>
      </vt:variant>
    </vt:vector>
  </HeadingPairs>
  <TitlesOfParts>
    <vt:vector size="21" baseType="lpstr">
      <vt:lpstr>Arial</vt:lpstr>
      <vt:lpstr>Brandon Text Bold</vt:lpstr>
      <vt:lpstr>Calibri</vt:lpstr>
      <vt:lpstr>Calibri Light</vt:lpstr>
      <vt:lpstr>Source Sans Pro</vt:lpstr>
      <vt:lpstr>Benutzerdefiniertes Design</vt:lpstr>
      <vt:lpstr>Office</vt:lpstr>
      <vt:lpstr>Motív Office</vt:lpstr>
      <vt:lpstr>22. 09. 2023</vt:lpstr>
      <vt:lpstr>Brantner Gemer s.r.o.</vt:lpstr>
      <vt:lpstr>Prezentácia programu PowerPoint</vt:lpstr>
      <vt:lpstr>Brantner na Slovensku</vt:lpstr>
      <vt:lpstr>Analýza cien v odpadovom hospodárstve</vt:lpstr>
      <vt:lpstr>Čo všetko cena obsahuje?</vt:lpstr>
      <vt:lpstr>Prezentácia programu PowerPoint</vt:lpstr>
      <vt:lpstr>Financovanie komunálneho odpadu</vt:lpstr>
      <vt:lpstr>Financovanie komunálneho odpadu</vt:lpstr>
      <vt:lpstr>Financovanie separovaného odpadu</vt:lpstr>
      <vt:lpstr>Sumarizácia</vt:lpstr>
      <vt:lpstr>Odhadovaný vývoj v obci Šumiac v roku 2023</vt:lpstr>
      <vt:lpstr>Ďakujem za pozornosť!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Christina REinwald</dc:creator>
  <cp:lastModifiedBy>OU Sumiac</cp:lastModifiedBy>
  <cp:revision>50</cp:revision>
  <dcterms:created xsi:type="dcterms:W3CDTF">2021-04-28T09:06:56Z</dcterms:created>
  <dcterms:modified xsi:type="dcterms:W3CDTF">2023-09-29T09:38:01Z</dcterms:modified>
</cp:coreProperties>
</file>