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emf" ContentType="image/x-emf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17"/>
  </p:notesMasterIdLst>
  <p:sldIdLst>
    <p:sldId id="256" r:id="rId3"/>
    <p:sldId id="258" r:id="rId4"/>
    <p:sldId id="267" r:id="rId5"/>
    <p:sldId id="266" r:id="rId6"/>
    <p:sldId id="259" r:id="rId7"/>
    <p:sldId id="265" r:id="rId8"/>
    <p:sldId id="268" r:id="rId9"/>
    <p:sldId id="269" r:id="rId10"/>
    <p:sldId id="260" r:id="rId11"/>
    <p:sldId id="261" r:id="rId12"/>
    <p:sldId id="270" r:id="rId13"/>
    <p:sldId id="271" r:id="rId14"/>
    <p:sldId id="262" r:id="rId15"/>
    <p:sldId id="272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058"/>
    <a:srgbClr val="6C6C6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098" autoAdjust="0"/>
    <p:restoredTop sz="63337" autoAdjust="0"/>
  </p:normalViewPr>
  <p:slideViewPr>
    <p:cSldViewPr snapToGrid="0" snapToObjects="1">
      <p:cViewPr varScale="1">
        <p:scale>
          <a:sx n="45" d="100"/>
          <a:sy n="45" d="100"/>
        </p:scale>
        <p:origin x="-197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336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List_aplikace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k-SK"/>
  <c:chart>
    <c:title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plotArea>
      <c:layout/>
      <c:areaChart>
        <c:grouping val="standard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009058"/>
            </a:solidFill>
            <a:ln>
              <a:noFill/>
            </a:ln>
            <a:effectLst/>
          </c:spPr>
          <c:cat>
            <c:numRef>
              <c:f>Tabelle1!$A$2:$A$6</c:f>
              <c:numCache>
                <c:formatCode>m/d/yy</c:formatCode>
                <c:ptCount val="5"/>
                <c:pt idx="0">
                  <c:v>37377</c:v>
                </c:pt>
                <c:pt idx="1">
                  <c:v>37408</c:v>
                </c:pt>
                <c:pt idx="2">
                  <c:v>37438</c:v>
                </c:pt>
                <c:pt idx="3">
                  <c:v>37469</c:v>
                </c:pt>
                <c:pt idx="4">
                  <c:v>37500</c:v>
                </c:pt>
              </c:numCache>
            </c:num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65-F340-BA06-63662576776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rgbClr val="6B6C6C"/>
            </a:solidFill>
            <a:ln>
              <a:noFill/>
            </a:ln>
            <a:effectLst/>
          </c:spPr>
          <c:cat>
            <c:numRef>
              <c:f>Tabelle1!$A$2:$A$6</c:f>
              <c:numCache>
                <c:formatCode>m/d/yy</c:formatCode>
                <c:ptCount val="5"/>
                <c:pt idx="0">
                  <c:v>37377</c:v>
                </c:pt>
                <c:pt idx="1">
                  <c:v>37408</c:v>
                </c:pt>
                <c:pt idx="2">
                  <c:v>37438</c:v>
                </c:pt>
                <c:pt idx="3">
                  <c:v>37469</c:v>
                </c:pt>
                <c:pt idx="4">
                  <c:v>37500</c:v>
                </c:pt>
              </c:numCache>
            </c:num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65-F340-BA06-63662576776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rgbClr val="E5E6E3"/>
            </a:solidFill>
            <a:ln w="25400">
              <a:noFill/>
            </a:ln>
            <a:effectLst/>
          </c:spPr>
          <c:cat>
            <c:numRef>
              <c:f>Tabelle1!$A$2:$A$6</c:f>
              <c:numCache>
                <c:formatCode>m/d/yy</c:formatCode>
                <c:ptCount val="5"/>
                <c:pt idx="0">
                  <c:v>37377</c:v>
                </c:pt>
                <c:pt idx="1">
                  <c:v>37408</c:v>
                </c:pt>
                <c:pt idx="2">
                  <c:v>37438</c:v>
                </c:pt>
                <c:pt idx="3">
                  <c:v>37469</c:v>
                </c:pt>
                <c:pt idx="4">
                  <c:v>37500</c:v>
                </c:pt>
              </c:numCache>
            </c:num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3</c:v>
                </c:pt>
                <c:pt idx="1">
                  <c:v>6</c:v>
                </c:pt>
                <c:pt idx="2">
                  <c:v>8</c:v>
                </c:pt>
                <c:pt idx="3">
                  <c:v>12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065-F340-BA06-636625767769}"/>
            </c:ext>
          </c:extLst>
        </c:ser>
        <c:dLbls/>
        <c:axId val="99408896"/>
        <c:axId val="101344000"/>
      </c:areaChart>
      <c:dateAx>
        <c:axId val="99408896"/>
        <c:scaling>
          <c:orientation val="minMax"/>
        </c:scaling>
        <c:axPos val="b"/>
        <c:numFmt formatCode="m/d/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01344000"/>
        <c:crosses val="autoZero"/>
        <c:auto val="1"/>
        <c:lblOffset val="100"/>
        <c:baseTimeUnit val="months"/>
      </c:dateAx>
      <c:valAx>
        <c:axId val="10134400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99408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76A4-9375-FA41-8C10-B96E8865F773}" type="datetimeFigureOut">
              <a:rPr lang="de-DE" smtClean="0"/>
              <a:pPr/>
              <a:t>11.10.2021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96682-2395-C748-97EC-CFF60DDCFB1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2876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Predstaviť všetkých kolegov a kto je za čo zodpovedný.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08481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Predstaviť grafiku nového harmonogram zberu.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7744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História spoločnosti sa datuje už od roku 1993 cez spoločnosť VEREJNO-PROSPEŠNÉ SLUŽBY s. r. o. Revúca. Jej priamym právnym nástupcom sa v roku 2004 stala spoločnosť </a:t>
            </a:r>
            <a:r>
              <a:rPr lang="sk-SK" dirty="0" err="1"/>
              <a:t>Brantner</a:t>
            </a:r>
            <a:r>
              <a:rPr lang="sk-SK" dirty="0"/>
              <a:t> Revúca s. r. o. V Rimavskej Sobote vznikla v roku 1997 spoločnosť EKORIS, s. r. o. a jej priamym právnym nástupcom sa v roku 2004 stala spoločnosť </a:t>
            </a:r>
            <a:r>
              <a:rPr lang="sk-SK" dirty="0" err="1"/>
              <a:t>Brantner</a:t>
            </a:r>
            <a:r>
              <a:rPr lang="sk-SK" dirty="0"/>
              <a:t> Rimavská Sobota s. r. o. V Rožňave sa história spoločnosti začala písať od decembra 1999, kedy vznikla spoločnosť ROZEKO, s. r. o. Následne v roku 2006 medzi spoločnosťami </a:t>
            </a:r>
            <a:r>
              <a:rPr lang="sk-SK" dirty="0" err="1"/>
              <a:t>Brantner</a:t>
            </a:r>
            <a:r>
              <a:rPr lang="sk-SK" dirty="0"/>
              <a:t> Rimavská Sobota s. r. o., </a:t>
            </a:r>
            <a:r>
              <a:rPr lang="sk-SK" dirty="0" err="1"/>
              <a:t>Brantner</a:t>
            </a:r>
            <a:r>
              <a:rPr lang="sk-SK" dirty="0"/>
              <a:t> Revúca s. r. o. a ROZEKO, s. r. o došlo k fúzií pod názvom </a:t>
            </a:r>
            <a:r>
              <a:rPr lang="sk-SK" b="1" dirty="0" err="1"/>
              <a:t>Brantner</a:t>
            </a:r>
            <a:r>
              <a:rPr lang="sk-SK" b="1" dirty="0"/>
              <a:t> Gemer s. r. o.</a:t>
            </a:r>
          </a:p>
          <a:p>
            <a:endParaRPr lang="sk-SK" b="1" dirty="0"/>
          </a:p>
          <a:p>
            <a:r>
              <a:rPr lang="sk-SK" b="1" dirty="0" err="1"/>
              <a:t>Brantner</a:t>
            </a:r>
            <a:r>
              <a:rPr lang="sk-SK" b="1" dirty="0"/>
              <a:t> najprv taxikárska firma 1936, cestovná kancelária, prepravná firma, odpadové hospodárstvo začína 1976, vstup na slovenský trh 1992</a:t>
            </a:r>
          </a:p>
          <a:p>
            <a:r>
              <a:rPr lang="sk-SK" b="1" dirty="0"/>
              <a:t>Zameranie spoločnosti: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Technické služby v oblasti odpadového hospodárstva pre mestá, obce, priemysel, podnikateľov. Čistenie mesta, komunikácií, kontajnerová služba, zimná údržba, separovaný zber.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Odpadové hospodárstvo pre mestá, obce, podnikateľov a priemysel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Čistenie mesta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Kontajnerová služba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Vykonávanie separovaného zberu a kompostovanie odpadov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Prevádzkovanie nákladnej cestnej dopravy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Čistenie komunikácií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Zimná údržba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Starostlivosť o verejné osvetlenie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Správa cintorínov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Starostlivosť o zelené plochy, kosenie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Plánovanie a realizácia </a:t>
            </a:r>
            <a:r>
              <a:rPr lang="sk-SK" dirty="0" err="1"/>
              <a:t>kompostární</a:t>
            </a:r>
            <a:r>
              <a:rPr lang="sk-SK" dirty="0"/>
              <a:t>, čistiacich staníc odpadových vôd a skládok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37057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Ostatné činnosti: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Technické služby v oblasti odpadového hospodárstva pre mestá, obce, priemysel, podnikateľov. Čistenie mesta, komunikácií, kontajnerová služba, zimná údržba, separovaný zber.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KOSENIE – kosačky v Revúcej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Odpadové hospodárstvo pre mestá, obce, podnikateľov a priemysel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Čistenie mesta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Kontajnerová služba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Vykonávanie separovaného zberu a kompostovanie odpadov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Prevádzkovanie nákladnej cestnej dopravy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Čistenie komunikácií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Zimná údržba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Starostlivosť o verejné osvetlenie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Správa cintorínov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Starostlivosť o zelené plochy, kosenie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Plánovanie a realizácia </a:t>
            </a:r>
            <a:r>
              <a:rPr lang="sk-SK" dirty="0" err="1"/>
              <a:t>kompostární</a:t>
            </a:r>
            <a:r>
              <a:rPr lang="sk-SK" dirty="0"/>
              <a:t>, čistiacich staníc odpadových vôd a skládok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23002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8832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Popis prevádzok a činností:</a:t>
            </a:r>
          </a:p>
          <a:p>
            <a:endParaRPr lang="sk-SK" dirty="0"/>
          </a:p>
          <a:p>
            <a:r>
              <a:rPr lang="sk-SK" dirty="0"/>
              <a:t>Rimavská Sobota – zber odpadu, triedenie odpadu</a:t>
            </a:r>
          </a:p>
          <a:p>
            <a:r>
              <a:rPr lang="sk-SK" dirty="0"/>
              <a:t>Revúca – zber odpadu, zimná a letná údržba, v minulosti aj opravy ciest, údržba VO</a:t>
            </a:r>
          </a:p>
          <a:p>
            <a:endParaRPr lang="sk-SK" dirty="0"/>
          </a:p>
          <a:p>
            <a:r>
              <a:rPr lang="sk-SK" dirty="0"/>
              <a:t>Spolu cca 180 obcí, 55.000 ton KO, skládky Lučenec a Tornaľa (životnosť skládok)</a:t>
            </a:r>
          </a:p>
          <a:p>
            <a:endParaRPr lang="sk-SK" dirty="0"/>
          </a:p>
          <a:p>
            <a:r>
              <a:rPr lang="sk-SK" dirty="0"/>
              <a:t>Spomenúť naše plusy – hľadáme cesty ako odpad zhodnocovať</a:t>
            </a:r>
          </a:p>
          <a:p>
            <a:r>
              <a:rPr lang="sk-SK" dirty="0"/>
              <a:t>Z prieskumov vychádza kvalita a spoľahlivosť služieb</a:t>
            </a:r>
          </a:p>
          <a:p>
            <a:r>
              <a:rPr lang="sk-SK" dirty="0"/>
              <a:t>Nevýhody cenová úroveň podľa prieskumov</a:t>
            </a:r>
          </a:p>
          <a:p>
            <a:r>
              <a:rPr lang="sk-SK" dirty="0"/>
              <a:t>Pozitívom je oduševnenosť zamestnancov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39549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Prosíme o spätnú väzbu v dotazníku – bude na našej stránke na prelome roka.</a:t>
            </a:r>
          </a:p>
          <a:p>
            <a:endParaRPr lang="sk-SK" dirty="0"/>
          </a:p>
          <a:p>
            <a:r>
              <a:rPr lang="sk-SK" dirty="0"/>
              <a:t>Otázky:</a:t>
            </a:r>
          </a:p>
          <a:p>
            <a:pPr marL="228600" indent="-228600">
              <a:buAutoNum type="arabicPeriod"/>
            </a:pPr>
            <a:r>
              <a:rPr lang="sk-SK" dirty="0"/>
              <a:t>Ako ste spokojný s kvalitou dodávaných služieb?</a:t>
            </a:r>
          </a:p>
          <a:p>
            <a:pPr marL="228600" indent="-228600">
              <a:buAutoNum type="arabicPeriod"/>
            </a:pPr>
            <a:r>
              <a:rPr lang="sk-SK" dirty="0"/>
              <a:t>Boli ste spokojný s prístupom, úrovňou a ochotou pracovníkov spoločnosti </a:t>
            </a:r>
            <a:r>
              <a:rPr lang="sk-SK" dirty="0" err="1"/>
              <a:t>Brantner</a:t>
            </a:r>
            <a:r>
              <a:rPr lang="sk-SK" dirty="0"/>
              <a:t> pri vybavovaní Vašich požiadaviek? </a:t>
            </a:r>
          </a:p>
          <a:p>
            <a:pPr marL="228600" indent="-228600">
              <a:buAutoNum type="arabicPeriod"/>
            </a:pPr>
            <a:r>
              <a:rPr lang="sk-SK" dirty="0"/>
              <a:t>Boli ste spokojný s plnením dohodnutých termínov</a:t>
            </a:r>
          </a:p>
          <a:p>
            <a:pPr marL="228600" indent="-228600">
              <a:buAutoNum type="arabicPeriod"/>
            </a:pPr>
            <a:r>
              <a:rPr lang="pl-PL" dirty="0"/>
              <a:t>Boli ste spokojný s úrovňou komunikácie?</a:t>
            </a:r>
            <a:endParaRPr lang="sk-SK" dirty="0"/>
          </a:p>
          <a:p>
            <a:pPr marL="228600" indent="-228600">
              <a:buAutoNum type="arabicPeriod"/>
            </a:pPr>
            <a:r>
              <a:rPr lang="sk-SK" dirty="0"/>
              <a:t>Ako ste boli spokojný s pružnosťou pri odstraňovaní nedostatkov?</a:t>
            </a:r>
          </a:p>
          <a:p>
            <a:pPr marL="228600" indent="-228600">
              <a:buAutoNum type="arabicPeriod"/>
            </a:pPr>
            <a:r>
              <a:rPr lang="sk-SK" dirty="0"/>
              <a:t>Aké produkty a služby Vám v našej ponuke chýbajú?</a:t>
            </a:r>
          </a:p>
          <a:p>
            <a:pPr marL="228600" indent="-228600">
              <a:buAutoNum type="arabicPeriod"/>
            </a:pPr>
            <a:r>
              <a:rPr lang="sk-SK" dirty="0"/>
              <a:t>S čím ste boli pri realizácii Vašich požiadaviek  najviac spokojní </a:t>
            </a:r>
          </a:p>
          <a:p>
            <a:pPr marL="228600" indent="-228600">
              <a:buAutoNum type="arabicPeriod"/>
            </a:pPr>
            <a:r>
              <a:rPr lang="sk-SK" dirty="0"/>
              <a:t>S čím ste boli pri realizácii Vašich požiadaviek  najviac nespokojný?</a:t>
            </a:r>
          </a:p>
          <a:p>
            <a:pPr marL="228600" indent="-228600">
              <a:buAutoNum type="arabicPeriod"/>
            </a:pPr>
            <a:r>
              <a:rPr lang="sk-SK" dirty="0"/>
              <a:t>Čo by ste nám odporučili zlepšiť, zmeniť?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472693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36307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9209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96682-2395-C748-97EC-CFF60DDCFB14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3221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platzhalter 3">
            <a:extLst>
              <a:ext uri="{FF2B5EF4-FFF2-40B4-BE49-F238E27FC236}">
                <a16:creationId xmlns:a16="http://schemas.microsoft.com/office/drawing/2014/main" xmlns="" id="{9E541513-9C0C-F146-AE44-0A1C5FBE1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0686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Titel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70305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F383C92B-4516-EA40-A8C1-A6D43069A340}"/>
              </a:ext>
            </a:extLst>
          </p:cNvPr>
          <p:cNvSpPr/>
          <p:nvPr userDrawn="1"/>
        </p:nvSpPr>
        <p:spPr>
          <a:xfrm>
            <a:off x="968311" y="618388"/>
            <a:ext cx="5976596" cy="17149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9D32E1FE-5955-9543-9634-0095A4D9CEF9}"/>
              </a:ext>
            </a:extLst>
          </p:cNvPr>
          <p:cNvSpPr/>
          <p:nvPr userDrawn="1"/>
        </p:nvSpPr>
        <p:spPr>
          <a:xfrm>
            <a:off x="7062106" y="618388"/>
            <a:ext cx="4161591" cy="17149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328FC6C5-DD0D-DF44-B50A-D937394291E1}"/>
              </a:ext>
            </a:extLst>
          </p:cNvPr>
          <p:cNvSpPr/>
          <p:nvPr userDrawn="1"/>
        </p:nvSpPr>
        <p:spPr>
          <a:xfrm>
            <a:off x="968315" y="2427494"/>
            <a:ext cx="4161591" cy="29338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C5716C6B-601F-A049-9735-31FE994E9432}"/>
              </a:ext>
            </a:extLst>
          </p:cNvPr>
          <p:cNvSpPr/>
          <p:nvPr userDrawn="1"/>
        </p:nvSpPr>
        <p:spPr>
          <a:xfrm>
            <a:off x="5247095" y="2427494"/>
            <a:ext cx="5976596" cy="29338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177B2122-5A51-014E-A014-8EA8B861369B}"/>
              </a:ext>
            </a:extLst>
          </p:cNvPr>
          <p:cNvSpPr/>
          <p:nvPr userDrawn="1"/>
        </p:nvSpPr>
        <p:spPr>
          <a:xfrm>
            <a:off x="2607559" y="3710810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15543151-014F-724C-AF2B-8E9D240EB960}"/>
              </a:ext>
            </a:extLst>
          </p:cNvPr>
          <p:cNvSpPr/>
          <p:nvPr userDrawn="1"/>
        </p:nvSpPr>
        <p:spPr>
          <a:xfrm>
            <a:off x="7778075" y="3685872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8A9A1376-A68E-A342-B31D-8C1BB1A187E7}"/>
              </a:ext>
            </a:extLst>
          </p:cNvPr>
          <p:cNvSpPr/>
          <p:nvPr userDrawn="1"/>
        </p:nvSpPr>
        <p:spPr>
          <a:xfrm>
            <a:off x="8783915" y="1300120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9779C4CD-07D1-AA49-9B42-7D8576ED7B3D}"/>
              </a:ext>
            </a:extLst>
          </p:cNvPr>
          <p:cNvSpPr/>
          <p:nvPr userDrawn="1"/>
        </p:nvSpPr>
        <p:spPr>
          <a:xfrm>
            <a:off x="3255953" y="1283495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</p:spTree>
    <p:extLst>
      <p:ext uri="{BB962C8B-B14F-4D97-AF65-F5344CB8AC3E}">
        <p14:creationId xmlns:p14="http://schemas.microsoft.com/office/powerpoint/2010/main" xmlns="" val="26573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xmlns="" id="{D199669A-C7B4-2B4A-AE59-A797BD41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800" y="1825625"/>
            <a:ext cx="45210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/>
              <a:t>Er hörte leise Schritte hinter sich. Das bedeutete nichts Gutes. Wer würde ihm schon folgen, spät in der Nacht und dazu noch in dieser engen Gasse mitten im übel beleumundeten Hafenviertel?</a:t>
            </a:r>
          </a:p>
          <a:p>
            <a:pPr marL="0" indent="0" algn="just">
              <a:buNone/>
            </a:pPr>
            <a:r>
              <a:rPr lang="de-AT" sz="2200" dirty="0"/>
              <a:t>Gerade jetzt, wo er das Ding seines Lebens gedreht hatte und mit der Beute verschwinden wollte!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5F80F6F3-2292-2146-BCB2-A85A2C560DD1}"/>
              </a:ext>
            </a:extLst>
          </p:cNvPr>
          <p:cNvSpPr/>
          <p:nvPr userDrawn="1"/>
        </p:nvSpPr>
        <p:spPr>
          <a:xfrm>
            <a:off x="957600" y="1908000"/>
            <a:ext cx="2721600" cy="169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2128F36B-FE33-4A43-A574-48217C5AC3EE}"/>
              </a:ext>
            </a:extLst>
          </p:cNvPr>
          <p:cNvSpPr/>
          <p:nvPr userDrawn="1"/>
        </p:nvSpPr>
        <p:spPr>
          <a:xfrm>
            <a:off x="3788400" y="1908000"/>
            <a:ext cx="2721600" cy="169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D2A1246C-03F6-F44E-921B-6346011B3715}"/>
              </a:ext>
            </a:extLst>
          </p:cNvPr>
          <p:cNvSpPr/>
          <p:nvPr userDrawn="1"/>
        </p:nvSpPr>
        <p:spPr>
          <a:xfrm>
            <a:off x="957600" y="3710471"/>
            <a:ext cx="1504800" cy="18335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97AB37ED-C576-A648-9563-92F88EAB0B3D}"/>
              </a:ext>
            </a:extLst>
          </p:cNvPr>
          <p:cNvSpPr/>
          <p:nvPr userDrawn="1"/>
        </p:nvSpPr>
        <p:spPr>
          <a:xfrm>
            <a:off x="1876855" y="2574000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46BCC4D2-7E39-EE44-8433-3C7EB0E324D4}"/>
              </a:ext>
            </a:extLst>
          </p:cNvPr>
          <p:cNvSpPr/>
          <p:nvPr userDrawn="1"/>
        </p:nvSpPr>
        <p:spPr>
          <a:xfrm>
            <a:off x="2564400" y="3710471"/>
            <a:ext cx="3945600" cy="18335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7D577170-848E-8B4C-AB53-07C7259FF758}"/>
              </a:ext>
            </a:extLst>
          </p:cNvPr>
          <p:cNvSpPr/>
          <p:nvPr userDrawn="1"/>
        </p:nvSpPr>
        <p:spPr>
          <a:xfrm>
            <a:off x="4703182" y="2590625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9CEA5FDE-696C-C645-8D2D-7B35EDF92AC3}"/>
              </a:ext>
            </a:extLst>
          </p:cNvPr>
          <p:cNvSpPr/>
          <p:nvPr userDrawn="1"/>
        </p:nvSpPr>
        <p:spPr>
          <a:xfrm>
            <a:off x="4071415" y="4402799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E1B84355-E9CC-1643-90E7-D2BCC00D416C}"/>
              </a:ext>
            </a:extLst>
          </p:cNvPr>
          <p:cNvSpPr/>
          <p:nvPr userDrawn="1"/>
        </p:nvSpPr>
        <p:spPr>
          <a:xfrm>
            <a:off x="1294964" y="4460988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46DEF3EE-AF92-BA41-97DA-0B2660DDF20D}"/>
              </a:ext>
            </a:extLst>
          </p:cNvPr>
          <p:cNvSpPr txBox="1"/>
          <p:nvPr userDrawn="1"/>
        </p:nvSpPr>
        <p:spPr>
          <a:xfrm>
            <a:off x="6550429" y="49045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marL="0" indent="0" algn="just">
              <a:buFont typeface="Arial" panose="020B0604020202020204" pitchFamily="34" charset="0"/>
              <a:buNone/>
            </a:pPr>
            <a:endParaRPr lang="de-DE" sz="2200" dirty="0">
              <a:solidFill>
                <a:srgbClr val="6B6C6C"/>
              </a:solidFill>
            </a:endParaRPr>
          </a:p>
        </p:txBody>
      </p:sp>
      <p:sp>
        <p:nvSpPr>
          <p:cNvPr id="17" name="Titelplatzhalter 3">
            <a:extLst>
              <a:ext uri="{FF2B5EF4-FFF2-40B4-BE49-F238E27FC236}">
                <a16:creationId xmlns:a16="http://schemas.microsoft.com/office/drawing/2014/main" xmlns="" id="{3A44A0C2-AD02-FF49-B32D-C0DC1F7D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69955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xmlns="" id="{30802B90-3DDA-9C4C-9092-7FE50BF8C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6800" y="1825625"/>
            <a:ext cx="29664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r>
              <a:rPr lang="de-AT" sz="2200" dirty="0"/>
              <a:t>Erden und Komposte</a:t>
            </a:r>
          </a:p>
          <a:p>
            <a:r>
              <a:rPr lang="de-AT" sz="2200" dirty="0"/>
              <a:t>Baustoffrecycling</a:t>
            </a:r>
          </a:p>
          <a:p>
            <a:pPr algn="just"/>
            <a:r>
              <a:rPr lang="de-AT" sz="2200" dirty="0"/>
              <a:t>Erden und Komposte</a:t>
            </a:r>
          </a:p>
          <a:p>
            <a:pPr marL="0" indent="0" algn="just">
              <a:buNone/>
            </a:pPr>
            <a:endParaRPr lang="de-AT" sz="22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FC4E4637-3719-CD4E-9545-0E591DD1977F}"/>
              </a:ext>
            </a:extLst>
          </p:cNvPr>
          <p:cNvSpPr/>
          <p:nvPr userDrawn="1"/>
        </p:nvSpPr>
        <p:spPr>
          <a:xfrm>
            <a:off x="4921200" y="1908006"/>
            <a:ext cx="3085200" cy="3636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3F9B7619-DE5E-1643-AE0D-FAB957B527FE}"/>
              </a:ext>
            </a:extLst>
          </p:cNvPr>
          <p:cNvSpPr/>
          <p:nvPr userDrawn="1"/>
        </p:nvSpPr>
        <p:spPr>
          <a:xfrm>
            <a:off x="988800" y="1908006"/>
            <a:ext cx="3932400" cy="3636001"/>
          </a:xfrm>
          <a:prstGeom prst="rect">
            <a:avLst/>
          </a:prstGeom>
          <a:solidFill>
            <a:srgbClr val="E5E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xmlns="" id="{CD8EC49D-96EB-CD4D-8AB0-062B6046BB9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61816" y="2195773"/>
            <a:ext cx="3360984" cy="3104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400"/>
            </a:lvl1pPr>
          </a:lstStyle>
          <a:p>
            <a:pPr marL="0" indent="0" algn="just">
              <a:buNone/>
            </a:pPr>
            <a:r>
              <a:rPr lang="de-AT" sz="2200" dirty="0">
                <a:solidFill>
                  <a:srgbClr val="6B6C6C"/>
                </a:solidFill>
              </a:rPr>
              <a:t>Gerade jetzt, wo er das Ding seines Lebens gedreht hatte und mit der Beute verschwinden wollte!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DDB59B56-5690-ED46-A61A-F288447933E2}"/>
              </a:ext>
            </a:extLst>
          </p:cNvPr>
          <p:cNvSpPr/>
          <p:nvPr userDrawn="1"/>
        </p:nvSpPr>
        <p:spPr>
          <a:xfrm>
            <a:off x="6022255" y="3358799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9" name="Titelplatzhalter 3">
            <a:extLst>
              <a:ext uri="{FF2B5EF4-FFF2-40B4-BE49-F238E27FC236}">
                <a16:creationId xmlns:a16="http://schemas.microsoft.com/office/drawing/2014/main" xmlns="" id="{83B93499-5648-4741-A35E-A427600D6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438316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>
            <a:extLst>
              <a:ext uri="{FF2B5EF4-FFF2-40B4-BE49-F238E27FC236}">
                <a16:creationId xmlns:a16="http://schemas.microsoft.com/office/drawing/2014/main" xmlns="" id="{83FB3A79-9733-1F42-B005-D42748CFA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800" y="1825625"/>
            <a:ext cx="45930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AT" sz="2200" dirty="0"/>
              <a:t>Entsorgung und Verwertung</a:t>
            </a:r>
          </a:p>
          <a:p>
            <a:r>
              <a:rPr lang="de-AT" sz="2200" dirty="0" err="1"/>
              <a:t>sämtl</a:t>
            </a:r>
            <a:r>
              <a:rPr lang="de-AT" sz="2200" dirty="0"/>
              <a:t>.  Abfälle und Problemstoffe</a:t>
            </a:r>
          </a:p>
          <a:p>
            <a:r>
              <a:rPr lang="de-AT" sz="2200" dirty="0"/>
              <a:t>Mulden- und Containerdienst</a:t>
            </a:r>
          </a:p>
          <a:p>
            <a:r>
              <a:rPr lang="de-AT" sz="2200" dirty="0"/>
              <a:t>Evententsorgung</a:t>
            </a:r>
          </a:p>
          <a:p>
            <a:r>
              <a:rPr lang="de-AT" sz="2200" dirty="0"/>
              <a:t>Erden und Komposte</a:t>
            </a:r>
          </a:p>
          <a:p>
            <a:r>
              <a:rPr lang="de-AT" sz="2200" dirty="0"/>
              <a:t>Baustoffrecycling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91308376-2B2B-EC4D-A0B1-84DB9F8C50B2}"/>
              </a:ext>
            </a:extLst>
          </p:cNvPr>
          <p:cNvSpPr/>
          <p:nvPr userDrawn="1"/>
        </p:nvSpPr>
        <p:spPr>
          <a:xfrm>
            <a:off x="957600" y="1908006"/>
            <a:ext cx="5552400" cy="3636001"/>
          </a:xfrm>
          <a:prstGeom prst="rect">
            <a:avLst/>
          </a:prstGeom>
          <a:solidFill>
            <a:srgbClr val="E5E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xmlns="" id="{D728B0E9-8E12-744E-8F1A-6D3940FBBF1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61816" y="2195773"/>
            <a:ext cx="4935784" cy="30958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>
                <a:solidFill>
                  <a:srgbClr val="6B6C6C"/>
                </a:solidFill>
              </a:rPr>
              <a:t>Gerade jetzt, wo er das Ding seines Lebens gedreht hatte und mit der Beute verschwinden wollte! </a:t>
            </a:r>
          </a:p>
        </p:txBody>
      </p:sp>
      <p:sp>
        <p:nvSpPr>
          <p:cNvPr id="10" name="Titelplatzhalter 3">
            <a:extLst>
              <a:ext uri="{FF2B5EF4-FFF2-40B4-BE49-F238E27FC236}">
                <a16:creationId xmlns:a16="http://schemas.microsoft.com/office/drawing/2014/main" xmlns="" id="{6BD2488A-29B2-734B-B3D9-EB940167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55249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xmlns="" id="{B178364F-32E6-554C-ADBB-BC28C3B0E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960" y="2008807"/>
            <a:ext cx="3178285" cy="4168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/>
              <a:t>Er hörte leise Schritte hinter sich. Das bedeutete nichts Gutes. Wer würde ihm schon folgen, spät in der Nacht und dazu noch in dieser engen Gasse mitten im übel beleumundeten Hafenviertel?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xmlns="" id="{DDAADA2E-E71B-424F-9BF0-C4CE9AC408E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02624" y="2008807"/>
            <a:ext cx="3178285" cy="4168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/>
              <a:t>Er hörte leise Schritte hinter sich. Das bedeutete nichts Gutes. Wer würde ihm schon folgen, spät in der Nacht und dazu noch in dieser engen Gasse mitten im übel beleumundeten Hafenviertel?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xmlns="" id="{6B8C7B47-B8F2-F749-8225-7FB2FEDAD90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97760" y="2008807"/>
            <a:ext cx="3178285" cy="4168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/>
            </a:lvl1pPr>
          </a:lstStyle>
          <a:p>
            <a:pPr marL="0" indent="0" algn="just">
              <a:buNone/>
            </a:pPr>
            <a:r>
              <a:rPr lang="de-AT" sz="2200" dirty="0"/>
              <a:t>Er hörte leise Schritte hinter sich. Das bedeutete nichts Gutes. Wer würde ihm schon folgen, spät in der Nacht und dazu noch in dieser engen Gasse mitten im übel beleumundeten Hafenviertel?</a:t>
            </a:r>
          </a:p>
        </p:txBody>
      </p:sp>
      <p:sp>
        <p:nvSpPr>
          <p:cNvPr id="8" name="Titelplatzhalter 3">
            <a:extLst>
              <a:ext uri="{FF2B5EF4-FFF2-40B4-BE49-F238E27FC236}">
                <a16:creationId xmlns:a16="http://schemas.microsoft.com/office/drawing/2014/main" xmlns="" id="{0A47B339-35E3-AD4A-B279-795FA7F6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29176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13575F8E-33C3-5340-AEC9-A7CF45249727}"/>
              </a:ext>
            </a:extLst>
          </p:cNvPr>
          <p:cNvSpPr/>
          <p:nvPr userDrawn="1"/>
        </p:nvSpPr>
        <p:spPr>
          <a:xfrm>
            <a:off x="957600" y="1908000"/>
            <a:ext cx="3319200" cy="169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D8AC3629-D505-684D-8EC1-93F109632357}"/>
              </a:ext>
            </a:extLst>
          </p:cNvPr>
          <p:cNvSpPr/>
          <p:nvPr userDrawn="1"/>
        </p:nvSpPr>
        <p:spPr>
          <a:xfrm>
            <a:off x="4413600" y="1908000"/>
            <a:ext cx="3319200" cy="169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191A74A3-5481-E54B-A372-E503AEEF0C18}"/>
              </a:ext>
            </a:extLst>
          </p:cNvPr>
          <p:cNvSpPr/>
          <p:nvPr userDrawn="1"/>
        </p:nvSpPr>
        <p:spPr>
          <a:xfrm>
            <a:off x="7855200" y="1908000"/>
            <a:ext cx="3319200" cy="169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A00DBDBF-E7DF-BA48-8EDF-149EEE54CF11}"/>
              </a:ext>
            </a:extLst>
          </p:cNvPr>
          <p:cNvSpPr/>
          <p:nvPr userDrawn="1"/>
        </p:nvSpPr>
        <p:spPr>
          <a:xfrm>
            <a:off x="957600" y="3741886"/>
            <a:ext cx="3319200" cy="1780523"/>
          </a:xfrm>
          <a:prstGeom prst="rect">
            <a:avLst/>
          </a:prstGeom>
          <a:solidFill>
            <a:schemeClr val="bg1"/>
          </a:solidFill>
          <a:ln>
            <a:solidFill>
              <a:srgbClr val="6B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5BE2C4BD-33FC-4846-8B20-4F7F8D8A0F52}"/>
              </a:ext>
            </a:extLst>
          </p:cNvPr>
          <p:cNvSpPr/>
          <p:nvPr userDrawn="1"/>
        </p:nvSpPr>
        <p:spPr>
          <a:xfrm>
            <a:off x="4420800" y="3741877"/>
            <a:ext cx="3319200" cy="1780522"/>
          </a:xfrm>
          <a:prstGeom prst="rect">
            <a:avLst/>
          </a:prstGeom>
          <a:solidFill>
            <a:schemeClr val="bg1"/>
          </a:solidFill>
          <a:ln>
            <a:solidFill>
              <a:srgbClr val="6B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xmlns="" id="{EA3903DA-FC45-D44D-8153-D7AB8B8E0AA3}"/>
              </a:ext>
            </a:extLst>
          </p:cNvPr>
          <p:cNvSpPr/>
          <p:nvPr userDrawn="1"/>
        </p:nvSpPr>
        <p:spPr>
          <a:xfrm>
            <a:off x="7862400" y="3741877"/>
            <a:ext cx="3319200" cy="1780522"/>
          </a:xfrm>
          <a:prstGeom prst="rect">
            <a:avLst/>
          </a:prstGeom>
          <a:solidFill>
            <a:schemeClr val="bg1"/>
          </a:solidFill>
          <a:ln>
            <a:solidFill>
              <a:srgbClr val="6B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xmlns="" id="{E1509AD6-770F-6344-A612-6D184CDDB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890" y="3829850"/>
            <a:ext cx="2998633" cy="20008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>
                <a:solidFill>
                  <a:srgbClr val="6C6C6B"/>
                </a:solidFill>
              </a:defRPr>
            </a:lvl1pPr>
          </a:lstStyle>
          <a:p>
            <a:pPr marL="0" indent="0" algn="just">
              <a:buNone/>
            </a:pPr>
            <a:r>
              <a:rPr lang="de-AT" sz="2200" dirty="0">
                <a:solidFill>
                  <a:srgbClr val="6B6C6C"/>
                </a:solidFill>
              </a:rPr>
              <a:t>Gerade jetzt, wo er das Ding seines Lebens gedreht hatte und mit der Beute verschwinden wollte! 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xmlns="" id="{C6CB93B2-537B-E540-8CFE-AA0E26AEFA1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59490" y="3829850"/>
            <a:ext cx="2998633" cy="20008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>
                <a:solidFill>
                  <a:srgbClr val="6C6C6B"/>
                </a:solidFill>
              </a:defRPr>
            </a:lvl1pPr>
          </a:lstStyle>
          <a:p>
            <a:pPr marL="0" indent="0" algn="just">
              <a:buNone/>
            </a:pPr>
            <a:r>
              <a:rPr lang="de-AT" sz="2200" dirty="0">
                <a:solidFill>
                  <a:srgbClr val="6B6C6C"/>
                </a:solidFill>
              </a:rPr>
              <a:t>Gerade jetzt, wo er das Ding seines Lebens gedreht hatte und mit der Beute verschwinden wollte! 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xmlns="" id="{58EB5EA8-E9FB-1447-A9AF-AB1404B513A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30822" y="3829850"/>
            <a:ext cx="2998633" cy="20008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>
                <a:solidFill>
                  <a:srgbClr val="6C6C6B"/>
                </a:solidFill>
              </a:defRPr>
            </a:lvl1pPr>
          </a:lstStyle>
          <a:p>
            <a:pPr marL="0" indent="0" algn="just">
              <a:buNone/>
            </a:pPr>
            <a:r>
              <a:rPr lang="de-AT" sz="2200" dirty="0">
                <a:solidFill>
                  <a:srgbClr val="6B6C6C"/>
                </a:solidFill>
              </a:rPr>
              <a:t>Gerade jetzt, wo er das Ding seines Lebens gedreht hatte und mit der Beute verschwinden wollte!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413B2C59-1E85-F84A-97F4-FAA36AD91B5F}"/>
              </a:ext>
            </a:extLst>
          </p:cNvPr>
          <p:cNvSpPr/>
          <p:nvPr userDrawn="1"/>
        </p:nvSpPr>
        <p:spPr>
          <a:xfrm>
            <a:off x="2101299" y="2655846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xmlns="" id="{CEF94F0C-E26F-C44B-8C77-147F51DDD381}"/>
              </a:ext>
            </a:extLst>
          </p:cNvPr>
          <p:cNvSpPr/>
          <p:nvPr userDrawn="1"/>
        </p:nvSpPr>
        <p:spPr>
          <a:xfrm>
            <a:off x="5631655" y="2655846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A899E871-61BB-4546-AAEB-404CFB1CA6FF}"/>
              </a:ext>
            </a:extLst>
          </p:cNvPr>
          <p:cNvSpPr/>
          <p:nvPr userDrawn="1"/>
        </p:nvSpPr>
        <p:spPr>
          <a:xfrm>
            <a:off x="9139626" y="2639221"/>
            <a:ext cx="883103" cy="3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Foto einfügen</a:t>
            </a:r>
          </a:p>
        </p:txBody>
      </p:sp>
      <p:sp>
        <p:nvSpPr>
          <p:cNvPr id="21" name="Titelplatzhalter 3">
            <a:extLst>
              <a:ext uri="{FF2B5EF4-FFF2-40B4-BE49-F238E27FC236}">
                <a16:creationId xmlns:a16="http://schemas.microsoft.com/office/drawing/2014/main" xmlns="" id="{8771F57C-381A-8546-8674-C85535E4C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03270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xmlns="" id="{8B3CF135-061D-3F41-9CFD-0176BBA676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xmlns="" val="3078757506"/>
              </p:ext>
            </p:extLst>
          </p:nvPr>
        </p:nvGraphicFramePr>
        <p:xfrm>
          <a:off x="936000" y="2080807"/>
          <a:ext cx="10353600" cy="32903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5708">
                  <a:extLst>
                    <a:ext uri="{9D8B030D-6E8A-4147-A177-3AD203B41FA5}">
                      <a16:colId xmlns:a16="http://schemas.microsoft.com/office/drawing/2014/main" xmlns="" val="1927859982"/>
                    </a:ext>
                  </a:extLst>
                </a:gridCol>
                <a:gridCol w="2069473">
                  <a:extLst>
                    <a:ext uri="{9D8B030D-6E8A-4147-A177-3AD203B41FA5}">
                      <a16:colId xmlns:a16="http://schemas.microsoft.com/office/drawing/2014/main" xmlns="" val="3514161156"/>
                    </a:ext>
                  </a:extLst>
                </a:gridCol>
                <a:gridCol w="2069473">
                  <a:extLst>
                    <a:ext uri="{9D8B030D-6E8A-4147-A177-3AD203B41FA5}">
                      <a16:colId xmlns:a16="http://schemas.microsoft.com/office/drawing/2014/main" xmlns="" val="74828695"/>
                    </a:ext>
                  </a:extLst>
                </a:gridCol>
                <a:gridCol w="2069473">
                  <a:extLst>
                    <a:ext uri="{9D8B030D-6E8A-4147-A177-3AD203B41FA5}">
                      <a16:colId xmlns:a16="http://schemas.microsoft.com/office/drawing/2014/main" xmlns="" val="1039289853"/>
                    </a:ext>
                  </a:extLst>
                </a:gridCol>
                <a:gridCol w="2069473">
                  <a:extLst>
                    <a:ext uri="{9D8B030D-6E8A-4147-A177-3AD203B41FA5}">
                      <a16:colId xmlns:a16="http://schemas.microsoft.com/office/drawing/2014/main" xmlns="" val="401062945"/>
                    </a:ext>
                  </a:extLst>
                </a:gridCol>
              </a:tblGrid>
              <a:tr h="836765">
                <a:tc>
                  <a:txBody>
                    <a:bodyPr/>
                    <a:lstStyle/>
                    <a:p>
                      <a:pPr algn="ctr"/>
                      <a:r>
                        <a:rPr lang="de-DE" sz="2000" b="1" i="0" dirty="0">
                          <a:latin typeface="Brandon Text Bold" panose="020B0503020203060203" pitchFamily="34" charset="77"/>
                        </a:rPr>
                        <a:t>Thema</a:t>
                      </a:r>
                    </a:p>
                  </a:txBody>
                  <a:tcPr anchor="ctr">
                    <a:solidFill>
                      <a:srgbClr val="6B6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i="0" dirty="0">
                          <a:latin typeface="Brandon Text Bold" panose="020B0503020203060203" pitchFamily="34" charset="77"/>
                        </a:rPr>
                        <a:t>Thema</a:t>
                      </a:r>
                    </a:p>
                  </a:txBody>
                  <a:tcPr anchor="ctr">
                    <a:solidFill>
                      <a:srgbClr val="6B6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i="0" dirty="0">
                          <a:latin typeface="Brandon Text Bold" panose="020B0503020203060203" pitchFamily="34" charset="77"/>
                        </a:rPr>
                        <a:t>Thema</a:t>
                      </a:r>
                    </a:p>
                  </a:txBody>
                  <a:tcPr anchor="ctr">
                    <a:solidFill>
                      <a:srgbClr val="6B6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i="0" dirty="0">
                          <a:latin typeface="Brandon Text Bold" panose="020B0503020203060203" pitchFamily="34" charset="77"/>
                        </a:rPr>
                        <a:t>Thema</a:t>
                      </a:r>
                    </a:p>
                  </a:txBody>
                  <a:tcPr anchor="ctr">
                    <a:solidFill>
                      <a:srgbClr val="6B6C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i="0" dirty="0">
                          <a:latin typeface="Brandon Text Bold" panose="020B0503020203060203" pitchFamily="34" charset="77"/>
                        </a:rPr>
                        <a:t>Thema</a:t>
                      </a:r>
                    </a:p>
                  </a:txBody>
                  <a:tcPr anchor="ctr">
                    <a:solidFill>
                      <a:srgbClr val="6B6C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8072162"/>
                  </a:ext>
                </a:extLst>
              </a:tr>
              <a:tr h="817878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14064885"/>
                  </a:ext>
                </a:extLst>
              </a:tr>
              <a:tr h="817878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6827287"/>
                  </a:ext>
                </a:extLst>
              </a:tr>
              <a:tr h="817878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9638745"/>
                  </a:ext>
                </a:extLst>
              </a:tr>
            </a:tbl>
          </a:graphicData>
        </a:graphic>
      </p:graphicFrame>
      <p:sp>
        <p:nvSpPr>
          <p:cNvPr id="4" name="Titelplatzhalter 3">
            <a:extLst>
              <a:ext uri="{FF2B5EF4-FFF2-40B4-BE49-F238E27FC236}">
                <a16:creationId xmlns:a16="http://schemas.microsoft.com/office/drawing/2014/main" xmlns="" id="{A0AF2703-B368-4D4E-BA06-0BD1FD18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88653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xmlns="" id="{2A193DE0-B36F-C341-9104-F3D27B139F0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xmlns="" val="4086960015"/>
              </p:ext>
            </p:extLst>
          </p:nvPr>
        </p:nvGraphicFramePr>
        <p:xfrm>
          <a:off x="800955" y="1814627"/>
          <a:ext cx="10890664" cy="3804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elplatzhalter 3">
            <a:extLst>
              <a:ext uri="{FF2B5EF4-FFF2-40B4-BE49-F238E27FC236}">
                <a16:creationId xmlns:a16="http://schemas.microsoft.com/office/drawing/2014/main" xmlns="" id="{BA834FC9-8921-DF40-A22A-22EF103B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15377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730D8296-8E24-7547-A4C7-35E698FC75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7596" y="1629409"/>
            <a:ext cx="5896808" cy="184098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51A1802F-0ED3-954B-A223-8CB0A70C1F4B}"/>
              </a:ext>
            </a:extLst>
          </p:cNvPr>
          <p:cNvSpPr/>
          <p:nvPr userDrawn="1"/>
        </p:nvSpPr>
        <p:spPr>
          <a:xfrm>
            <a:off x="0" y="5878286"/>
            <a:ext cx="12192000" cy="979714"/>
          </a:xfrm>
          <a:prstGeom prst="rect">
            <a:avLst/>
          </a:prstGeom>
          <a:solidFill>
            <a:srgbClr val="E5E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b="1" dirty="0">
                <a:solidFill>
                  <a:srgbClr val="009058"/>
                </a:solidFill>
                <a:latin typeface="Brandon Text Bold" panose="020B0503020203060203" pitchFamily="34" charset="77"/>
              </a:rPr>
              <a:t>|  www.brantner.com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B915D400-4002-FB47-8DFA-F2F322D9C1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86911" y="1157828"/>
            <a:ext cx="890087" cy="880251"/>
          </a:xfrm>
          <a:prstGeom prst="rect">
            <a:avLst/>
          </a:prstGeom>
        </p:spPr>
      </p:pic>
      <p:sp>
        <p:nvSpPr>
          <p:cNvPr id="16" name="Titelplatzhalter 3">
            <a:extLst>
              <a:ext uri="{FF2B5EF4-FFF2-40B4-BE49-F238E27FC236}">
                <a16:creationId xmlns:a16="http://schemas.microsoft.com/office/drawing/2014/main" xmlns="" id="{63C36738-9E05-C24B-9FB5-F48358E2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0686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Titel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03049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914354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xmlns="" id="{A0409CD2-93D1-3B41-9A3A-BD3F85DA91CA}"/>
              </a:ext>
            </a:extLst>
          </p:cNvPr>
          <p:cNvSpPr/>
          <p:nvPr userDrawn="1"/>
        </p:nvSpPr>
        <p:spPr>
          <a:xfrm>
            <a:off x="0" y="6120000"/>
            <a:ext cx="12192000" cy="738000"/>
          </a:xfrm>
          <a:prstGeom prst="rect">
            <a:avLst/>
          </a:prstGeom>
          <a:solidFill>
            <a:srgbClr val="E5E6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400" b="1" dirty="0">
              <a:solidFill>
                <a:schemeClr val="tx1"/>
              </a:solidFill>
              <a:latin typeface="Brandon Text Bold" panose="020B0503020203060203" pitchFamily="34" charset="77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A1A7E40F-A7FC-3849-8B80-01E3981E5BF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363028" y="6266396"/>
            <a:ext cx="1426029" cy="445208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6D901507-BCDA-3B4A-8C30-460308E6435D}"/>
              </a:ext>
            </a:extLst>
          </p:cNvPr>
          <p:cNvSpPr txBox="1"/>
          <p:nvPr userDrawn="1"/>
        </p:nvSpPr>
        <p:spPr>
          <a:xfrm>
            <a:off x="402944" y="6497228"/>
            <a:ext cx="17937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Copyright: </a:t>
            </a:r>
            <a:r>
              <a:rPr lang="de-DE" sz="800" dirty="0" err="1"/>
              <a:t>Brantner</a:t>
            </a:r>
            <a:r>
              <a:rPr lang="de-DE" sz="800" dirty="0"/>
              <a:t> Österreich GmbH</a:t>
            </a:r>
          </a:p>
        </p:txBody>
      </p:sp>
      <p:sp>
        <p:nvSpPr>
          <p:cNvPr id="4" name="Titelplatzhalter 3">
            <a:extLst>
              <a:ext uri="{FF2B5EF4-FFF2-40B4-BE49-F238E27FC236}">
                <a16:creationId xmlns:a16="http://schemas.microsoft.com/office/drawing/2014/main" xmlns="" id="{E4EA0282-0BFB-6349-BEF9-45EBED5C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814"/>
            <a:ext cx="12192000" cy="998492"/>
          </a:xfrm>
          <a:prstGeom prst="rect">
            <a:avLst/>
          </a:prstGeom>
          <a:solidFill>
            <a:srgbClr val="00905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Überschrift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6008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914354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Vzor_harmonogramu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D80EB2C-6E8B-734C-A97C-F2AD97CE0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05. 10. 2021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78518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Material Flows in a Linear and Circular Economy. (Source: Authors)">
            <a:extLst>
              <a:ext uri="{FF2B5EF4-FFF2-40B4-BE49-F238E27FC236}">
                <a16:creationId xmlns:a16="http://schemas.microsoft.com/office/drawing/2014/main" xmlns="" id="{ACEA66E0-639A-427B-8884-EDA475FA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7820" y="0"/>
            <a:ext cx="7598703" cy="607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A2979D07-C360-4F08-BACD-55D20BF4B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83" y="1368426"/>
            <a:ext cx="46085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sk-SK" altLang="sk-SK" sz="1400" b="1" dirty="0">
                <a:solidFill>
                  <a:srgbClr val="00B050"/>
                </a:solidFill>
              </a:rPr>
              <a:t>C</a:t>
            </a:r>
            <a:r>
              <a:rPr lang="sk-SK" altLang="sk-SK" sz="1400" b="1" dirty="0"/>
              <a:t>entrum </a:t>
            </a:r>
            <a:r>
              <a:rPr lang="sk-SK" altLang="sk-SK" sz="1400" b="1" dirty="0">
                <a:solidFill>
                  <a:srgbClr val="00B050"/>
                </a:solidFill>
              </a:rPr>
              <a:t>E</a:t>
            </a:r>
            <a:r>
              <a:rPr lang="sk-SK" altLang="sk-SK" sz="1400" b="1" dirty="0"/>
              <a:t>nergetického a </a:t>
            </a:r>
            <a:r>
              <a:rPr lang="sk-SK" altLang="sk-SK" sz="1400" b="1" dirty="0">
                <a:solidFill>
                  <a:srgbClr val="00B050"/>
                </a:solidFill>
              </a:rPr>
              <a:t>B</a:t>
            </a:r>
            <a:r>
              <a:rPr lang="sk-SK" altLang="sk-SK" sz="1400" b="1" dirty="0"/>
              <a:t>iologického </a:t>
            </a:r>
            <a:r>
              <a:rPr lang="sk-SK" altLang="sk-SK" sz="1400" b="1" dirty="0">
                <a:solidFill>
                  <a:srgbClr val="00B050"/>
                </a:solidFill>
              </a:rPr>
              <a:t>Z</a:t>
            </a:r>
            <a:r>
              <a:rPr lang="sk-SK" altLang="sk-SK" sz="1400" b="1" dirty="0"/>
              <a:t>hodnotenia</a:t>
            </a:r>
          </a:p>
          <a:p>
            <a:pPr algn="ctr"/>
            <a:r>
              <a:rPr lang="sk-SK" altLang="sk-SK" sz="1400" b="1" dirty="0"/>
              <a:t>odpadu</a:t>
            </a:r>
          </a:p>
          <a:p>
            <a:pPr algn="ctr"/>
            <a:r>
              <a:rPr lang="sk-SK" altLang="sk-SK" sz="1400" b="1" dirty="0"/>
              <a:t>=</a:t>
            </a:r>
          </a:p>
          <a:p>
            <a:pPr algn="ctr"/>
            <a:r>
              <a:rPr lang="sk-SK" altLang="sk-SK" sz="1400" b="1" dirty="0"/>
              <a:t>Obehová ekonomika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0D139153-5682-473E-B337-AC392DB0E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14" y="3952081"/>
            <a:ext cx="40322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altLang="sk-SK" sz="1400" b="1" dirty="0">
                <a:solidFill>
                  <a:srgbClr val="FF0000"/>
                </a:solidFill>
              </a:rPr>
              <a:t>Z</a:t>
            </a:r>
            <a:r>
              <a:rPr lang="sk-SK" altLang="sk-SK" sz="1400" b="1" dirty="0"/>
              <a:t>ariadenie </a:t>
            </a:r>
            <a:r>
              <a:rPr lang="sk-SK" altLang="sk-SK" sz="1400" b="1" dirty="0">
                <a:solidFill>
                  <a:srgbClr val="FF0000"/>
                </a:solidFill>
              </a:rPr>
              <a:t>E</a:t>
            </a:r>
            <a:r>
              <a:rPr lang="sk-SK" altLang="sk-SK" sz="1400" b="1" dirty="0"/>
              <a:t>nergetického </a:t>
            </a:r>
            <a:r>
              <a:rPr lang="sk-SK" altLang="sk-SK" sz="1400" b="1" dirty="0">
                <a:solidFill>
                  <a:srgbClr val="FF0000"/>
                </a:solidFill>
              </a:rPr>
              <a:t>V</a:t>
            </a:r>
            <a:r>
              <a:rPr lang="sk-SK" altLang="sk-SK" sz="1400" b="1" dirty="0"/>
              <a:t>yužitia </a:t>
            </a:r>
            <a:r>
              <a:rPr lang="sk-SK" altLang="sk-SK" sz="1400" b="1" dirty="0">
                <a:solidFill>
                  <a:srgbClr val="FF0000"/>
                </a:solidFill>
              </a:rPr>
              <a:t>O</a:t>
            </a:r>
            <a:r>
              <a:rPr lang="sk-SK" altLang="sk-SK" sz="1400" b="1" dirty="0"/>
              <a:t>dpadov</a:t>
            </a:r>
          </a:p>
          <a:p>
            <a:pPr algn="ctr"/>
            <a:r>
              <a:rPr lang="sk-SK" altLang="sk-SK" sz="1400" b="1" dirty="0"/>
              <a:t>=</a:t>
            </a:r>
          </a:p>
          <a:p>
            <a:pPr algn="ctr"/>
            <a:r>
              <a:rPr lang="sk-SK" altLang="sk-SK" sz="1400" b="1" dirty="0"/>
              <a:t>Spaľovňa</a:t>
            </a:r>
          </a:p>
          <a:p>
            <a:pPr algn="ctr"/>
            <a:r>
              <a:rPr lang="sk-SK" altLang="sk-SK" sz="1400" b="1" dirty="0"/>
              <a:t>=</a:t>
            </a:r>
          </a:p>
          <a:p>
            <a:pPr algn="ctr"/>
            <a:r>
              <a:rPr lang="sk-SK" altLang="sk-SK" sz="1400" b="1" dirty="0"/>
              <a:t>Lineárna ekonómia</a:t>
            </a:r>
          </a:p>
        </p:txBody>
      </p:sp>
      <p:pic>
        <p:nvPicPr>
          <p:cNvPr id="9" name="Picture 7" descr="Incineration Png - Factories Incinerator Transparent &amp; PNG Clipart Free Download - YAWD">
            <a:extLst>
              <a:ext uri="{FF2B5EF4-FFF2-40B4-BE49-F238E27FC236}">
                <a16:creationId xmlns:a16="http://schemas.microsoft.com/office/drawing/2014/main" xmlns="" id="{F12AFBC4-3440-4E1E-A372-C7F8DFD0F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083" y="4467224"/>
            <a:ext cx="160655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90355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332B7C0-41FD-477A-9160-7930A5E25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/>
            <a:r>
              <a:rPr lang="en-US" sz="5400" kern="1200" dirty="0">
                <a:latin typeface="+mj-lt"/>
                <a:ea typeface="+mj-ea"/>
                <a:cs typeface="+mj-cs"/>
              </a:rPr>
              <a:t>NAŠE NOVINKY</a:t>
            </a:r>
            <a:r>
              <a:rPr lang="sk-SK" sz="5400" kern="1200" dirty="0">
                <a:latin typeface="+mj-lt"/>
                <a:ea typeface="+mj-ea"/>
                <a:cs typeface="+mj-cs"/>
              </a:rPr>
              <a:t> – nová webová stránka</a:t>
            </a:r>
            <a:endParaRPr lang="en-US" sz="5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5480302D-3D48-4ECB-B432-5731CEEEBE5F}"/>
              </a:ext>
            </a:extLst>
          </p:cNvPr>
          <p:cNvSpPr txBox="1"/>
          <p:nvPr/>
        </p:nvSpPr>
        <p:spPr>
          <a:xfrm>
            <a:off x="2837804" y="2316495"/>
            <a:ext cx="6203853" cy="1290523"/>
          </a:xfrm>
          <a:prstGeom prst="rect">
            <a:avLst/>
          </a:prstGeom>
          <a:ln w="38100">
            <a:solidFill>
              <a:srgbClr val="009058"/>
            </a:solidFill>
          </a:ln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sk-SK" sz="2200" dirty="0">
              <a:solidFill>
                <a:srgbClr val="009058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200" b="1" dirty="0">
                <a:solidFill>
                  <a:srgbClr val="009058"/>
                </a:solidFill>
              </a:rPr>
              <a:t>https://gemer.brantner.sk/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xmlns="" id="{D3A943BC-6891-4BEB-B577-4F3E5226FB95}"/>
              </a:ext>
            </a:extLst>
          </p:cNvPr>
          <p:cNvSpPr txBox="1"/>
          <p:nvPr/>
        </p:nvSpPr>
        <p:spPr>
          <a:xfrm>
            <a:off x="2837803" y="4494567"/>
            <a:ext cx="6203853" cy="1290523"/>
          </a:xfrm>
          <a:prstGeom prst="rect">
            <a:avLst/>
          </a:prstGeom>
          <a:ln w="38100">
            <a:solidFill>
              <a:srgbClr val="009058"/>
            </a:solidFill>
          </a:ln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sk-SK" sz="2200" dirty="0">
              <a:solidFill>
                <a:srgbClr val="009058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k-SK" sz="3200" b="1" dirty="0">
                <a:solidFill>
                  <a:srgbClr val="009058"/>
                </a:solidFill>
              </a:rPr>
              <a:t>brantnergemer.sk/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xmlns="" id="{4E4829D4-863C-452B-A36E-257BEA8A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2" y="1853805"/>
            <a:ext cx="2015080" cy="2015080"/>
          </a:xfrm>
          <a:prstGeom prst="rect">
            <a:avLst/>
          </a:prstGeom>
        </p:spPr>
      </p:pic>
      <p:pic>
        <p:nvPicPr>
          <p:cNvPr id="15" name="Obrázok 14" descr="Obrázok, na ktorom je text&#10;&#10;Automaticky generovaný popis">
            <a:extLst>
              <a:ext uri="{FF2B5EF4-FFF2-40B4-BE49-F238E27FC236}">
                <a16:creationId xmlns:a16="http://schemas.microsoft.com/office/drawing/2014/main" xmlns="" id="{C831D181-1056-43D8-9E37-D37D72D82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0" t="41641" r="36825" b="28976"/>
          <a:stretch/>
        </p:blipFill>
        <p:spPr>
          <a:xfrm>
            <a:off x="9354197" y="4435669"/>
            <a:ext cx="2060601" cy="1612918"/>
          </a:xfrm>
          <a:prstGeom prst="rect">
            <a:avLst/>
          </a:prstGeom>
        </p:spPr>
      </p:pic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xmlns="" id="{F0217902-ADF1-4220-9A7C-689DBD58B682}"/>
              </a:ext>
            </a:extLst>
          </p:cNvPr>
          <p:cNvCxnSpPr/>
          <p:nvPr/>
        </p:nvCxnSpPr>
        <p:spPr>
          <a:xfrm>
            <a:off x="2837803" y="4494567"/>
            <a:ext cx="6203854" cy="12905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xmlns="" id="{A106BE1C-E35D-43FE-94D6-3AF250CF3742}"/>
              </a:ext>
            </a:extLst>
          </p:cNvPr>
          <p:cNvCxnSpPr>
            <a:cxnSpLocks/>
          </p:cNvCxnSpPr>
          <p:nvPr/>
        </p:nvCxnSpPr>
        <p:spPr>
          <a:xfrm flipV="1">
            <a:off x="2837804" y="4494568"/>
            <a:ext cx="6203852" cy="12905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44951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332B7C0-41FD-477A-9160-7930A5E25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5400" kern="1200" dirty="0">
                <a:latin typeface="+mj-lt"/>
                <a:ea typeface="+mj-ea"/>
                <a:cs typeface="+mj-cs"/>
              </a:rPr>
              <a:t>NAŠE NOVINKY – fan page </a:t>
            </a:r>
            <a:r>
              <a:rPr lang="en-US" sz="5400" kern="1200" dirty="0" err="1">
                <a:latin typeface="+mj-lt"/>
                <a:ea typeface="+mj-ea"/>
                <a:cs typeface="+mj-cs"/>
              </a:rPr>
              <a:t>facebook</a:t>
            </a:r>
            <a:endParaRPr lang="en-US" sz="54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79CEDEFA-B3E6-4CCE-8781-A1625A685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1" y="1223778"/>
            <a:ext cx="11353798" cy="491051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47F7655-9031-43E9-838A-F4C93ABD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2460" y="4810578"/>
            <a:ext cx="1082676" cy="108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7162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xmlns="" id="{CE1B968F-08D2-4DA8-B4A2-DBA645A5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VOĽNÁ DISKUSIA</a:t>
            </a:r>
          </a:p>
        </p:txBody>
      </p:sp>
      <p:pic>
        <p:nvPicPr>
          <p:cNvPr id="3" name="Grafický objekt 2" descr="Denný kalendár výplň plnou farbou">
            <a:hlinkClick r:id="rId3" action="ppaction://hlinkfile"/>
            <a:extLst>
              <a:ext uri="{FF2B5EF4-FFF2-40B4-BE49-F238E27FC236}">
                <a16:creationId xmlns:a16="http://schemas.microsoft.com/office/drawing/2014/main" xmlns="" id="{8C9E85C5-02BF-4D51-9C24-D3CDC54A1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875520" y="2783058"/>
            <a:ext cx="1291883" cy="12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182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xmlns="" id="{CE1B968F-08D2-4DA8-B4A2-DBA645A5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 za pozornosť!</a:t>
            </a:r>
          </a:p>
        </p:txBody>
      </p:sp>
    </p:spTree>
    <p:extLst>
      <p:ext uri="{BB962C8B-B14F-4D97-AF65-F5344CB8AC3E}">
        <p14:creationId xmlns:p14="http://schemas.microsoft.com/office/powerpoint/2010/main" xmlns="" val="2332935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xmlns="" id="{638C643D-EDFF-4FAE-ACC5-4BDCE08E0F2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81" r="2" b="18157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2FC01BD7-4B3B-417B-9E0F-0CFD8A94F87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" b="18008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xmlns="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xmlns="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A8868FC5-07AE-3D49-8BD1-FE13B8FFE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/>
            <a:r>
              <a:rPr lang="en-US" sz="3400" kern="1200" dirty="0" err="1">
                <a:latin typeface="+mj-lt"/>
                <a:ea typeface="+mj-ea"/>
                <a:cs typeface="+mj-cs"/>
              </a:rPr>
              <a:t>Brantner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Gemer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s.r.o.</a:t>
            </a:r>
            <a:endParaRPr lang="en-US" sz="3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xmlns="" id="{D415A93D-C297-2840-8C28-6A46DDDA0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228600" algn="l" defTabSz="914400">
              <a:buFont typeface="Arial" panose="020B0604020202020204" pitchFamily="34" charset="0"/>
              <a:buChar char="•"/>
            </a:pPr>
            <a:r>
              <a:rPr lang="en-US" sz="2000" dirty="0" err="1"/>
              <a:t>Vznik</a:t>
            </a:r>
            <a:r>
              <a:rPr lang="en-US" sz="2000" dirty="0"/>
              <a:t> 01. 01. 2006</a:t>
            </a:r>
          </a:p>
          <a:p>
            <a:pPr algn="l" defTabSz="914400"/>
            <a:endParaRPr lang="en-US" sz="2000" dirty="0"/>
          </a:p>
          <a:p>
            <a:pPr marL="457200" indent="-228600" algn="l" defTabSz="914400">
              <a:buFont typeface="Arial" panose="020B0604020202020204" pitchFamily="34" charset="0"/>
              <a:buChar char="•"/>
            </a:pPr>
            <a:r>
              <a:rPr lang="en-US" sz="2000" dirty="0" err="1"/>
              <a:t>Hlavné</a:t>
            </a:r>
            <a:r>
              <a:rPr lang="en-US" sz="2000" dirty="0"/>
              <a:t> </a:t>
            </a:r>
            <a:r>
              <a:rPr lang="en-US" sz="2000" dirty="0" err="1"/>
              <a:t>činnosti</a:t>
            </a:r>
            <a:r>
              <a:rPr lang="en-US" sz="2000" dirty="0"/>
              <a:t>:</a:t>
            </a:r>
          </a:p>
          <a:p>
            <a:pPr marL="1142966" lvl="1" indent="-228600" defTabSz="914400"/>
            <a:r>
              <a:rPr lang="en-US" sz="2000" dirty="0" err="1"/>
              <a:t>Odpadové</a:t>
            </a:r>
            <a:r>
              <a:rPr lang="en-US" sz="2000" dirty="0"/>
              <a:t> </a:t>
            </a:r>
            <a:r>
              <a:rPr lang="en-US" sz="2000" dirty="0" err="1"/>
              <a:t>hospodárstvo</a:t>
            </a:r>
            <a:endParaRPr lang="en-US" sz="2000" dirty="0"/>
          </a:p>
          <a:p>
            <a:pPr marL="1142966" lvl="1" indent="-228600" defTabSz="914400"/>
            <a:r>
              <a:rPr lang="en-US" sz="2000" dirty="0" err="1"/>
              <a:t>Technické</a:t>
            </a:r>
            <a:r>
              <a:rPr lang="en-US" sz="2000" dirty="0"/>
              <a:t> </a:t>
            </a:r>
            <a:r>
              <a:rPr lang="en-US" sz="2000" dirty="0" err="1"/>
              <a:t>služby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902201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xmlns="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xmlns="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Zástupný objekt pre obsah 13" descr="Obrázok, na ktorom je text, vonkajšie, nákladné auto, doprava&#10;&#10;Automaticky generovaný popis">
            <a:extLst>
              <a:ext uri="{FF2B5EF4-FFF2-40B4-BE49-F238E27FC236}">
                <a16:creationId xmlns:a16="http://schemas.microsoft.com/office/drawing/2014/main" xmlns="" id="{35EDF3EC-5DFE-423C-A4B3-4BA12C693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667" y="0"/>
            <a:ext cx="4595486" cy="2584961"/>
          </a:xfrm>
          <a:prstGeom prst="rect">
            <a:avLst/>
          </a:prstGeom>
        </p:spPr>
      </p:pic>
      <p:pic>
        <p:nvPicPr>
          <p:cNvPr id="15" name="Obrázok 14" descr="Obrázok, na ktorom je vonkajšie, obloha, doprava, traktor&#10;&#10;Automaticky generovaný popis">
            <a:extLst>
              <a:ext uri="{FF2B5EF4-FFF2-40B4-BE49-F238E27FC236}">
                <a16:creationId xmlns:a16="http://schemas.microsoft.com/office/drawing/2014/main" xmlns="" id="{5DA91D07-3936-4A9D-9A1A-4AE902696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819" y="-2805"/>
            <a:ext cx="3893411" cy="2587766"/>
          </a:xfrm>
          <a:prstGeom prst="rect">
            <a:avLst/>
          </a:prstGeom>
        </p:spPr>
      </p:pic>
      <p:pic>
        <p:nvPicPr>
          <p:cNvPr id="16" name="Obrázok 15" descr="Obrázok, na ktorom je vonkajšie, obloha, nákladné auto, cesta&#10;&#10;Automaticky generovaný popis">
            <a:extLst>
              <a:ext uri="{FF2B5EF4-FFF2-40B4-BE49-F238E27FC236}">
                <a16:creationId xmlns:a16="http://schemas.microsoft.com/office/drawing/2014/main" xmlns="" id="{1598C462-6B28-4064-A232-721555679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471" y="-2805"/>
            <a:ext cx="3715528" cy="2785936"/>
          </a:xfrm>
          <a:prstGeom prst="rect">
            <a:avLst/>
          </a:prstGeom>
        </p:spPr>
      </p:pic>
      <p:pic>
        <p:nvPicPr>
          <p:cNvPr id="12" name="Obrázok 11" descr="Obrázok, na ktorom je nákladné auto, obloha, vonkajšie, zem&#10;&#10;Automaticky generovaný popis">
            <a:extLst>
              <a:ext uri="{FF2B5EF4-FFF2-40B4-BE49-F238E27FC236}">
                <a16:creationId xmlns:a16="http://schemas.microsoft.com/office/drawing/2014/main" xmlns="" id="{648E6E03-DFDC-4EE0-B45C-7D7EBB78F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99221"/>
            <a:ext cx="4353097" cy="4258779"/>
          </a:xfrm>
          <a:prstGeom prst="rect">
            <a:avLst/>
          </a:prstGeom>
        </p:spPr>
      </p:pic>
      <p:pic>
        <p:nvPicPr>
          <p:cNvPr id="10" name="Obrázok 9" descr="Obrázok, na ktorom je text, vonkajšie, auto, doprava&#10;&#10;Automaticky generovaný popis">
            <a:extLst>
              <a:ext uri="{FF2B5EF4-FFF2-40B4-BE49-F238E27FC236}">
                <a16:creationId xmlns:a16="http://schemas.microsoft.com/office/drawing/2014/main" xmlns="" id="{FACCB81C-0F77-4715-8481-A72B53107F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4542" y="2606352"/>
            <a:ext cx="3194084" cy="4258778"/>
          </a:xfrm>
          <a:prstGeom prst="rect">
            <a:avLst/>
          </a:prstGeom>
        </p:spPr>
      </p:pic>
      <p:pic>
        <p:nvPicPr>
          <p:cNvPr id="17" name="Obrázok 16" descr="Obrázok, na ktorom je text, strom, vonkajšie&#10;&#10;Automaticky generovaný popis">
            <a:extLst>
              <a:ext uri="{FF2B5EF4-FFF2-40B4-BE49-F238E27FC236}">
                <a16:creationId xmlns:a16="http://schemas.microsoft.com/office/drawing/2014/main" xmlns="" id="{2DB91F67-7DF1-44BD-8D73-6616998178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724445" y="3266915"/>
            <a:ext cx="4301909" cy="2887392"/>
          </a:xfrm>
          <a:prstGeom prst="rect">
            <a:avLst/>
          </a:prstGeom>
        </p:spPr>
      </p:pic>
      <p:pic>
        <p:nvPicPr>
          <p:cNvPr id="8" name="Obrázok 7" descr="Obrázok, na ktorom je vonkajšie, obloha, nákladné auto, strom&#10;&#10;Automaticky generovaný popis">
            <a:extLst>
              <a:ext uri="{FF2B5EF4-FFF2-40B4-BE49-F238E27FC236}">
                <a16:creationId xmlns:a16="http://schemas.microsoft.com/office/drawing/2014/main" xmlns="" id="{764CB40C-E867-47C1-9779-80427301E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2894" y="2559656"/>
            <a:ext cx="3229106" cy="430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7821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A8868FC5-07AE-3D49-8BD1-FE13B8FFE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200" kern="1200">
                <a:latin typeface="+mj-lt"/>
                <a:ea typeface="+mj-ea"/>
                <a:cs typeface="+mj-cs"/>
              </a:rPr>
              <a:t>Mapa pôsobenia</a:t>
            </a:r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xmlns="" id="{4819EC56-C59D-447F-8AE9-1EF645C92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7791" y="1412877"/>
            <a:ext cx="10578903" cy="46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1897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xmlns="" id="{4C97BB79-2BA1-A348-8749-71DB7A2D0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dirty="0"/>
              <a:t>100% rodinný podnik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dirty="0"/>
              <a:t>Obsluha cca 500.000 obyvateľov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dirty="0"/>
              <a:t>Viac ako 800 zamestnancov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dirty="0"/>
              <a:t>Likvidácia viac ako 220.000 ton odpadu ročne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k-SK" dirty="0"/>
              <a:t>5 triediacich závodov + výroba TAP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5FC2E57-E315-3841-B718-7CC4F91BE72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7C83974B-8E2E-014F-B922-D8A45062A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Brantner</a:t>
            </a:r>
            <a:r>
              <a:rPr lang="sk-SK" dirty="0"/>
              <a:t> na Slovensku</a:t>
            </a:r>
            <a:endParaRPr lang="de-DE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899D6D82-B9B3-4997-8643-05D92CD78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50" y="1825625"/>
            <a:ext cx="80962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2933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7C83974B-8E2E-014F-B922-D8A45062A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400" kern="1200" dirty="0" err="1">
                <a:latin typeface="+mj-lt"/>
                <a:ea typeface="+mj-ea"/>
                <a:cs typeface="+mj-cs"/>
              </a:rPr>
              <a:t>Dotazník</a:t>
            </a:r>
            <a:r>
              <a:rPr lang="en-US" sz="54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latin typeface="+mj-lt"/>
                <a:ea typeface="+mj-ea"/>
                <a:cs typeface="+mj-cs"/>
              </a:rPr>
              <a:t>spokojnosti</a:t>
            </a:r>
            <a:r>
              <a:rPr lang="en-US" sz="5400" kern="1200" dirty="0">
                <a:latin typeface="+mj-lt"/>
                <a:ea typeface="+mj-ea"/>
                <a:cs typeface="+mj-cs"/>
              </a:rPr>
              <a:t> 2020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5FC2E57-E315-3841-B718-7CC4F91BE72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26418" y="276045"/>
            <a:ext cx="6224335" cy="63059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 defTabSz="914400">
              <a:buFont typeface="Arial" panose="020B0604020202020204" pitchFamily="34" charset="0"/>
              <a:buChar char="•"/>
            </a:pPr>
            <a:r>
              <a:rPr lang="sk-SK" sz="2200" dirty="0"/>
              <a:t>5,55 % málo spokojných alebo veľmi nespokojných komunálnych zákazníkov, 0% veľmi spokojných</a:t>
            </a:r>
          </a:p>
          <a:p>
            <a:pPr indent="-228600" algn="l" defTabSz="914400">
              <a:buFont typeface="Arial" panose="020B0604020202020204" pitchFamily="34" charset="0"/>
              <a:buChar char="•"/>
            </a:pPr>
            <a:r>
              <a:rPr lang="sk-SK" sz="2200" dirty="0"/>
              <a:t>97,14 % veľmi spokojných alebo spokojných zákazníkov pri vybavovaní požiadaviek vo firme </a:t>
            </a:r>
            <a:r>
              <a:rPr lang="sk-SK" sz="2200" dirty="0" err="1"/>
              <a:t>Brantner</a:t>
            </a:r>
            <a:endParaRPr lang="sk-SK" sz="2200" dirty="0"/>
          </a:p>
          <a:p>
            <a:pPr indent="-228600" algn="l" defTabSz="914400">
              <a:buFont typeface="Arial" panose="020B0604020202020204" pitchFamily="34" charset="0"/>
              <a:buChar char="•"/>
            </a:pPr>
            <a:r>
              <a:rPr lang="sk-SK" sz="2200" dirty="0"/>
              <a:t>94,29 % veľmi spokojných alebo spokojných zákazníkov s plnením termínov</a:t>
            </a:r>
          </a:p>
          <a:p>
            <a:pPr indent="-228600" algn="l" defTabSz="914400">
              <a:buFont typeface="Arial" panose="020B0604020202020204" pitchFamily="34" charset="0"/>
              <a:buChar char="•"/>
            </a:pPr>
            <a:r>
              <a:rPr lang="sk-SK" sz="2200" dirty="0"/>
              <a:t>Čo v ponuke služieb chýba?</a:t>
            </a:r>
          </a:p>
          <a:p>
            <a:pPr lvl="1" indent="-228600" defTabSz="914400"/>
            <a:r>
              <a:rPr lang="sk-SK" sz="2200" dirty="0"/>
              <a:t>Zber textilu, nebezpečného odpadu, pneumatík, váženie odpadov TKO, zber železa</a:t>
            </a:r>
          </a:p>
          <a:p>
            <a:pPr marL="114300" indent="-342900" defTabSz="914400">
              <a:buFont typeface="Arial" panose="020B0604020202020204" pitchFamily="34" charset="0"/>
              <a:buChar char="•"/>
            </a:pPr>
            <a:r>
              <a:rPr lang="sk-SK" sz="2200" dirty="0"/>
              <a:t>Najväčšia spokojnosť:</a:t>
            </a:r>
          </a:p>
          <a:p>
            <a:pPr marL="800066" lvl="1" indent="-342900" defTabSz="914400"/>
            <a:r>
              <a:rPr lang="sk-SK" sz="2200" dirty="0"/>
              <a:t>S komunikáciou (dispečing a obchod), ochota riešiť požiadavky zákazníkov, operatívne reakcie, presnosť</a:t>
            </a:r>
          </a:p>
          <a:p>
            <a:pPr marL="114300" indent="-342900" defTabSz="914400">
              <a:buFont typeface="Arial" panose="020B0604020202020204" pitchFamily="34" charset="0"/>
              <a:buChar char="•"/>
            </a:pPr>
            <a:r>
              <a:rPr lang="sk-SK" sz="2200" dirty="0"/>
              <a:t>Najväčšia nespokojnosť:</a:t>
            </a:r>
          </a:p>
          <a:p>
            <a:pPr marL="800066" lvl="1" indent="-342900" defTabSz="914400"/>
            <a:r>
              <a:rPr lang="sk-SK" sz="2200" dirty="0"/>
              <a:t>Ceny za služby</a:t>
            </a:r>
          </a:p>
        </p:txBody>
      </p:sp>
    </p:spTree>
    <p:extLst>
      <p:ext uri="{BB962C8B-B14F-4D97-AF65-F5344CB8AC3E}">
        <p14:creationId xmlns:p14="http://schemas.microsoft.com/office/powerpoint/2010/main" xmlns="" val="1664237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7C83974B-8E2E-014F-B922-D8A45062A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4" y="548640"/>
            <a:ext cx="4094774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sk-SK" sz="5400" dirty="0">
                <a:latin typeface="+mj-lt"/>
              </a:rPr>
              <a:t>Analýza cien v odpadovom hospodárstve</a:t>
            </a:r>
            <a:endParaRPr lang="en-US" sz="5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5FC2E57-E315-3841-B718-7CC4F91BE72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126418" y="276045"/>
            <a:ext cx="6224335" cy="63059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2800" dirty="0"/>
              <a:t>Pri cene 28,03 €/obyvateľ za rok = 2,34 €/mesiac!  = 1,17 €/vysypaná nádoba pri predpoklade, že občan vyloží nádobu každý druhý týždeň</a:t>
            </a:r>
          </a:p>
          <a:p>
            <a:endParaRPr lang="sk-SK" sz="2800" dirty="0"/>
          </a:p>
          <a:p>
            <a:r>
              <a:rPr lang="sk-SK" sz="2800" dirty="0"/>
              <a:t>Porovnanie cien iných tovarov a služieb</a:t>
            </a:r>
          </a:p>
          <a:p>
            <a:endParaRPr lang="sk-SK" sz="2800" dirty="0"/>
          </a:p>
          <a:p>
            <a:endParaRPr lang="sk-SK" sz="2800" dirty="0"/>
          </a:p>
          <a:p>
            <a:endParaRPr lang="sk-SK" sz="2800" dirty="0"/>
          </a:p>
          <a:p>
            <a:endParaRPr lang="sk-SK" sz="2800" dirty="0"/>
          </a:p>
          <a:p>
            <a:endParaRPr lang="sk-SK" sz="2800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xmlns="" id="{E23B54AF-FE37-4DB2-AEEE-33EC993E9ECA}"/>
              </a:ext>
            </a:extLst>
          </p:cNvPr>
          <p:cNvSpPr/>
          <p:nvPr/>
        </p:nvSpPr>
        <p:spPr>
          <a:xfrm>
            <a:off x="5126418" y="6088689"/>
            <a:ext cx="7044790" cy="660797"/>
          </a:xfrm>
          <a:prstGeom prst="rect">
            <a:avLst/>
          </a:prstGeom>
          <a:solidFill>
            <a:srgbClr val="00823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/>
              <a:t>    </a:t>
            </a:r>
            <a:r>
              <a:rPr lang="sk-SK" sz="2400" dirty="0"/>
              <a:t>cca 3 €/balenie	0,39 €/ks	   cca 3,50 € 						/strihanie vlasov</a:t>
            </a:r>
            <a:endParaRPr lang="sk-SK" dirty="0"/>
          </a:p>
        </p:txBody>
      </p:sp>
      <p:pic>
        <p:nvPicPr>
          <p:cNvPr id="7" name="Obrázok 6" descr="Obrázok, na ktorom je vnútri&#10;&#10;Automaticky generovaný popis">
            <a:extLst>
              <a:ext uri="{FF2B5EF4-FFF2-40B4-BE49-F238E27FC236}">
                <a16:creationId xmlns:a16="http://schemas.microsoft.com/office/drawing/2014/main" xmlns="" id="{7A3C288F-286F-4D20-A7BB-CA48E5C48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418" y="4566883"/>
            <a:ext cx="2133600" cy="1200912"/>
          </a:xfrm>
          <a:prstGeom prst="rect">
            <a:avLst/>
          </a:prstGeom>
        </p:spPr>
      </p:pic>
      <p:pic>
        <p:nvPicPr>
          <p:cNvPr id="8" name="Obrázok 7" descr="Obrázok, na ktorom je šálka, nealkoholický nápoj, nápoje, maľované&#10;&#10;Automaticky generovaný popis">
            <a:extLst>
              <a:ext uri="{FF2B5EF4-FFF2-40B4-BE49-F238E27FC236}">
                <a16:creationId xmlns:a16="http://schemas.microsoft.com/office/drawing/2014/main" xmlns="" id="{CF0EDAA4-83AC-4F00-B5C3-3101386BA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457" y="4219867"/>
            <a:ext cx="1547928" cy="1547928"/>
          </a:xfrm>
          <a:prstGeom prst="rect">
            <a:avLst/>
          </a:prstGeom>
        </p:spPr>
      </p:pic>
      <p:pic>
        <p:nvPicPr>
          <p:cNvPr id="10" name="Obrázok 9" descr="Obrázok, na ktorom je text, ClipArt&#10;&#10;Automaticky generovaný popis">
            <a:extLst>
              <a:ext uri="{FF2B5EF4-FFF2-40B4-BE49-F238E27FC236}">
                <a16:creationId xmlns:a16="http://schemas.microsoft.com/office/drawing/2014/main" xmlns="" id="{5EA30EAF-9A28-461C-B923-9B55F067E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7642" y="4186183"/>
            <a:ext cx="2133600" cy="166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5296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C4E4288A-DFC8-40A2-90E5-70E851A93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63C2D82-D4FA-4A37-BB01-1E7B21E4FF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C94E7FEF-0CE9-4AC2-94BB-02230C6DC0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xmlns="" id="{EB546CC0-C1BC-48D2-8DA9-4B60283165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7C83974B-8E2E-014F-B922-D8A45062A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95" y="0"/>
            <a:ext cx="4922536" cy="1505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dirty="0" err="1">
                <a:latin typeface="+mj-lt"/>
              </a:rPr>
              <a:t>Čo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všetko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cena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obsahuje</a:t>
            </a:r>
            <a:r>
              <a:rPr lang="en-US" sz="4000" dirty="0">
                <a:latin typeface="+mj-lt"/>
              </a:rPr>
              <a:t>?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A9456821-26B9-4181-B181-305FB820DC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09641" y="2134209"/>
            <a:ext cx="4840399" cy="429045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xmlns="" id="{0035D6FE-7FA2-4D67-8767-6F7E98AB16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10608" y="421767"/>
            <a:ext cx="2847251" cy="2523756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xmlns="" id="{0381C401-8AFE-4396-B195-C21EA1C7FB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58854" y="4490695"/>
            <a:ext cx="2071275" cy="1835943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5FC2E57-E315-3841-B718-7CC4F91BE72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73226" y="1733090"/>
            <a:ext cx="4716894" cy="4723277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Príjazd vozidiel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Manipulácia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Preprava odpadu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Likvidácia na skládke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Prevádzku skládky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Zákonný poplatok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Manažment odvozu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Evidenciu odpadu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Vytváranie hlásení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/>
              <a:t>....</a:t>
            </a:r>
          </a:p>
          <a:p>
            <a:pPr indent="-228600" algn="l" defTabSz="9144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 algn="l" defTabSz="9144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 algn="l" defTabSz="9144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 algn="l" defTabSz="9144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 algn="l" defTabSz="9144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21" name="Zástupný objekt pre obsah 8" descr="Obrázok, na ktorom je nákladné auto, vonkajšie, obloha, cesta&#10;&#10;Automaticky generovaný popis">
            <a:extLst>
              <a:ext uri="{FF2B5EF4-FFF2-40B4-BE49-F238E27FC236}">
                <a16:creationId xmlns:a16="http://schemas.microsoft.com/office/drawing/2014/main" xmlns="" id="{ADDE9815-29CE-466E-A9AB-7B9DAC8D0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4161" y="963571"/>
            <a:ext cx="1857326" cy="1342208"/>
          </a:xfrm>
          <a:prstGeom prst="rect">
            <a:avLst/>
          </a:prstGeom>
        </p:spPr>
      </p:pic>
      <p:pic>
        <p:nvPicPr>
          <p:cNvPr id="23" name="Obrázok 22" descr="Obrázok, na ktorom je vonkajšie, zem, pláž, doprava&#10;&#10;Automaticky generovaný popis">
            <a:extLst>
              <a:ext uri="{FF2B5EF4-FFF2-40B4-BE49-F238E27FC236}">
                <a16:creationId xmlns:a16="http://schemas.microsoft.com/office/drawing/2014/main" xmlns="" id="{6E11727A-DA16-4747-AFDB-646FCDC25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005" y="3029913"/>
            <a:ext cx="3365008" cy="2523755"/>
          </a:xfrm>
          <a:prstGeom prst="rect">
            <a:avLst/>
          </a:prstGeom>
        </p:spPr>
      </p:pic>
      <p:pic>
        <p:nvPicPr>
          <p:cNvPr id="25" name="Obrázok 24" descr="IMG_20161122_130027.jpg">
            <a:extLst>
              <a:ext uri="{FF2B5EF4-FFF2-40B4-BE49-F238E27FC236}">
                <a16:creationId xmlns:a16="http://schemas.microsoft.com/office/drawing/2014/main" xmlns="" id="{069E5BD6-2560-49C1-8439-DFCCD4E935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9973"/>
          <a:stretch/>
        </p:blipFill>
        <p:spPr>
          <a:xfrm>
            <a:off x="5500384" y="4971719"/>
            <a:ext cx="1409257" cy="91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6052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xmlns="" id="{B864828F-91C8-4272-A391-80276F78E5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8474" y="1814733"/>
            <a:ext cx="11802794" cy="4220307"/>
          </a:xfrm>
        </p:spPr>
        <p:txBody>
          <a:bodyPr>
            <a:normAutofit/>
          </a:bodyPr>
          <a:lstStyle/>
          <a:p>
            <a:pPr algn="just"/>
            <a:r>
              <a:rPr lang="sk-SK" altLang="sk-SK" sz="2400" dirty="0"/>
              <a:t>Spoločnosti SPP a </a:t>
            </a:r>
            <a:r>
              <a:rPr lang="sk-SK" altLang="sk-SK" sz="2400" dirty="0" err="1"/>
              <a:t>Brantner</a:t>
            </a:r>
            <a:r>
              <a:rPr lang="sk-SK" altLang="sk-SK" sz="2400" dirty="0"/>
              <a:t> sa dohodli na zámere vytvoriť koncept cirkulárnej ekonomiky,  kde komunálne odpady končiace v súčasnosti na skládke </a:t>
            </a:r>
          </a:p>
          <a:p>
            <a:pPr algn="just"/>
            <a:endParaRPr lang="sk-SK" altLang="sk-SK" sz="2400" dirty="0"/>
          </a:p>
          <a:p>
            <a:pPr lvl="1" algn="just">
              <a:buFont typeface="Wingdings" pitchFamily="2" charset="2"/>
              <a:buChar char="ü"/>
            </a:pPr>
            <a:r>
              <a:rPr lang="sk-SK" altLang="sk-SK" dirty="0"/>
              <a:t>zhodnotia sa energeticky na </a:t>
            </a:r>
            <a:r>
              <a:rPr lang="sk-SK" altLang="sk-SK" dirty="0" err="1"/>
              <a:t>biometán</a:t>
            </a:r>
            <a:r>
              <a:rPr lang="sk-SK" altLang="sk-SK" dirty="0"/>
              <a:t>,</a:t>
            </a:r>
          </a:p>
          <a:p>
            <a:pPr lvl="1" algn="just">
              <a:buFont typeface="Wingdings" pitchFamily="2" charset="2"/>
              <a:buChar char="ü"/>
            </a:pPr>
            <a:r>
              <a:rPr lang="sk-SK" altLang="sk-SK" dirty="0"/>
              <a:t>nahradia fosílny zemný plyn v systémoch zásobovania teplom alebo priemyselnej výrobe</a:t>
            </a:r>
          </a:p>
          <a:p>
            <a:pPr lvl="1" algn="just">
              <a:buFont typeface="Wingdings" pitchFamily="2" charset="2"/>
              <a:buChar char="ü"/>
            </a:pPr>
            <a:r>
              <a:rPr lang="sk-SK" altLang="sk-SK" dirty="0"/>
              <a:t>zhodnotia sa ako živiny (</a:t>
            </a:r>
            <a:r>
              <a:rPr lang="sk-SK" altLang="sk-SK" dirty="0" err="1"/>
              <a:t>digestát</a:t>
            </a:r>
            <a:r>
              <a:rPr lang="sk-SK" altLang="sk-SK" dirty="0"/>
              <a:t>/kompost), nahradzujúce umelé hnojivá a aditíva pre zlepšenie kvality pôdy,</a:t>
            </a:r>
          </a:p>
          <a:p>
            <a:pPr lvl="1" algn="just">
              <a:buFont typeface="Wingdings" pitchFamily="2" charset="2"/>
              <a:buChar char="ü"/>
            </a:pPr>
            <a:r>
              <a:rPr lang="sk-SK" altLang="sk-SK" dirty="0"/>
              <a:t>transformované na čistú energiu nebudú navyšovať skládkované objemy a poplatky na skládkovanie</a:t>
            </a:r>
          </a:p>
          <a:p>
            <a:endParaRPr lang="sk-S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770BA777-8470-2B41-ADE5-80319B74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390314" cy="1417306"/>
          </a:xfrm>
        </p:spPr>
        <p:txBody>
          <a:bodyPr/>
          <a:lstStyle/>
          <a:p>
            <a:r>
              <a:rPr lang="sk-SK" dirty="0"/>
              <a:t>Budúcnosť spoločnosti </a:t>
            </a:r>
            <a:r>
              <a:rPr lang="sk-SK" dirty="0" err="1"/>
              <a:t>Brantner</a:t>
            </a:r>
            <a:endParaRPr lang="de-DE" dirty="0"/>
          </a:p>
        </p:txBody>
      </p:sp>
      <p:pic>
        <p:nvPicPr>
          <p:cNvPr id="5" name="Picture 6" descr="https://www.freelogodesign.org/file/app/client/thumb/7e14f627-d3da-464c-b4e8-a843a7c8b854_200x200.png?1607423045501">
            <a:extLst>
              <a:ext uri="{FF2B5EF4-FFF2-40B4-BE49-F238E27FC236}">
                <a16:creationId xmlns:a16="http://schemas.microsoft.com/office/drawing/2014/main" xmlns="" id="{F623916C-EC64-42FC-B16F-52C36F6D1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901" b="24249"/>
          <a:stretch>
            <a:fillRect/>
          </a:stretch>
        </p:blipFill>
        <p:spPr bwMode="auto">
          <a:xfrm>
            <a:off x="3540782" y="25262"/>
            <a:ext cx="276225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xmlns="" id="{B4F436FE-D45A-4F51-AD33-5E1B068DB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563" y="69455"/>
            <a:ext cx="1740481" cy="1615041"/>
          </a:xfrm>
          <a:prstGeom prst="rect">
            <a:avLst/>
          </a:prstGeom>
        </p:spPr>
      </p:pic>
      <p:sp>
        <p:nvSpPr>
          <p:cNvPr id="10" name="TextovéPole 6">
            <a:extLst>
              <a:ext uri="{FF2B5EF4-FFF2-40B4-BE49-F238E27FC236}">
                <a16:creationId xmlns:a16="http://schemas.microsoft.com/office/drawing/2014/main" xmlns="" id="{4C0C535C-557B-430A-BC5A-634A8877D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032" y="26293"/>
            <a:ext cx="29996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sk-SK" altLang="sk-SK" sz="2400" b="1" dirty="0">
                <a:solidFill>
                  <a:srgbClr val="00B050"/>
                </a:solidFill>
              </a:rPr>
              <a:t>C</a:t>
            </a:r>
            <a:r>
              <a:rPr lang="sk-SK" altLang="sk-SK" b="1" dirty="0"/>
              <a:t>entrum </a:t>
            </a:r>
            <a:br>
              <a:rPr lang="sk-SK" altLang="sk-SK" b="1" dirty="0"/>
            </a:br>
            <a:r>
              <a:rPr lang="sk-SK" altLang="sk-SK" sz="2400" b="1" dirty="0">
                <a:solidFill>
                  <a:srgbClr val="00B050"/>
                </a:solidFill>
              </a:rPr>
              <a:t>E</a:t>
            </a:r>
            <a:r>
              <a:rPr lang="sk-SK" altLang="sk-SK" b="1" dirty="0"/>
              <a:t>nergetického a  </a:t>
            </a:r>
          </a:p>
          <a:p>
            <a:r>
              <a:rPr lang="sk-SK" altLang="sk-SK" sz="2400" b="1" dirty="0">
                <a:solidFill>
                  <a:srgbClr val="00B050"/>
                </a:solidFill>
              </a:rPr>
              <a:t>B</a:t>
            </a:r>
            <a:r>
              <a:rPr lang="sk-SK" altLang="sk-SK" b="1" dirty="0"/>
              <a:t>iologického </a:t>
            </a:r>
          </a:p>
          <a:p>
            <a:r>
              <a:rPr lang="sk-SK" altLang="sk-SK" sz="2400" b="1" dirty="0">
                <a:solidFill>
                  <a:srgbClr val="00B050"/>
                </a:solidFill>
              </a:rPr>
              <a:t>Z</a:t>
            </a:r>
            <a:r>
              <a:rPr lang="sk-SK" altLang="sk-SK" b="1" dirty="0"/>
              <a:t>hodnotenia odpadu</a:t>
            </a:r>
          </a:p>
        </p:txBody>
      </p:sp>
    </p:spTree>
    <p:extLst>
      <p:ext uri="{BB962C8B-B14F-4D97-AF65-F5344CB8AC3E}">
        <p14:creationId xmlns:p14="http://schemas.microsoft.com/office/powerpoint/2010/main" xmlns="" val="2105622165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marL="0" indent="0" algn="just">
          <a:buFont typeface="Arial" panose="020B0604020202020204" pitchFamily="34" charset="0"/>
          <a:buNone/>
          <a:defRPr sz="2200" dirty="0">
            <a:solidFill>
              <a:srgbClr val="6B6C6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746</Words>
  <Application>Microsoft Office PowerPoint</Application>
  <PresentationFormat>Vlastní</PresentationFormat>
  <Paragraphs>139</Paragraphs>
  <Slides>14</Slides>
  <Notes>10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14</vt:i4>
      </vt:variant>
    </vt:vector>
  </HeadingPairs>
  <TitlesOfParts>
    <vt:vector size="16" baseType="lpstr">
      <vt:lpstr>Benutzerdefiniertes Design</vt:lpstr>
      <vt:lpstr>Office</vt:lpstr>
      <vt:lpstr>05. 10. 2021</vt:lpstr>
      <vt:lpstr>Brantner Gemer s.r.o.</vt:lpstr>
      <vt:lpstr>Snímek 3</vt:lpstr>
      <vt:lpstr>Mapa pôsobenia</vt:lpstr>
      <vt:lpstr>Brantner na Slovensku</vt:lpstr>
      <vt:lpstr>Dotazník spokojnosti 2020</vt:lpstr>
      <vt:lpstr>Analýza cien v odpadovom hospodárstve</vt:lpstr>
      <vt:lpstr>Čo všetko cena obsahuje?</vt:lpstr>
      <vt:lpstr>Budúcnosť spoločnosti Brantner</vt:lpstr>
      <vt:lpstr>Snímek 10</vt:lpstr>
      <vt:lpstr>NAŠE NOVINKY – nová webová stránka</vt:lpstr>
      <vt:lpstr>NAŠE NOVINKY – fan page facebook</vt:lpstr>
      <vt:lpstr>VOĽNÁ DISKUSIA</vt:lpstr>
      <vt:lpstr>Ďakujem za pozornosť!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Christina REinwald</dc:creator>
  <cp:lastModifiedBy>Marcel Pollák</cp:lastModifiedBy>
  <cp:revision>37</cp:revision>
  <dcterms:created xsi:type="dcterms:W3CDTF">2021-04-28T09:06:56Z</dcterms:created>
  <dcterms:modified xsi:type="dcterms:W3CDTF">2021-10-11T04:07:04Z</dcterms:modified>
</cp:coreProperties>
</file>